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77" r:id="rId5"/>
    <p:sldId id="257" r:id="rId6"/>
    <p:sldId id="291" r:id="rId7"/>
    <p:sldId id="298" r:id="rId8"/>
    <p:sldId id="311" r:id="rId9"/>
    <p:sldId id="289" r:id="rId10"/>
    <p:sldId id="299" r:id="rId11"/>
    <p:sldId id="290" r:id="rId12"/>
    <p:sldId id="300" r:id="rId13"/>
    <p:sldId id="303" r:id="rId14"/>
    <p:sldId id="304" r:id="rId15"/>
    <p:sldId id="306" r:id="rId16"/>
    <p:sldId id="310" r:id="rId17"/>
    <p:sldId id="28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813" autoAdjust="0"/>
  </p:normalViewPr>
  <p:slideViewPr>
    <p:cSldViewPr snapToGrid="0">
      <p:cViewPr>
        <p:scale>
          <a:sx n="75" d="100"/>
          <a:sy n="75" d="100"/>
        </p:scale>
        <p:origin x="1896"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38DB85-DA3B-4DCF-80A6-95FD95C2B535}"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7BEC7128-AE85-4860-99DC-E97E0EDA2049}">
      <dgm:prSet/>
      <dgm:spPr/>
      <dgm:t>
        <a:bodyPr/>
        <a:lstStyle/>
        <a:p>
          <a:r>
            <a:rPr lang="en-US" dirty="0">
              <a:latin typeface="Times New Roman" panose="02020603050405020304" pitchFamily="18" charset="0"/>
              <a:cs typeface="Times New Roman" panose="02020603050405020304" pitchFamily="18" charset="0"/>
            </a:rPr>
            <a:t>Introduction</a:t>
          </a:r>
        </a:p>
      </dgm:t>
    </dgm:pt>
    <dgm:pt modelId="{53A8D015-7B10-4BB8-AA8F-0FB5BAD13EE4}" type="parTrans" cxnId="{815B82A4-28FE-410D-9A13-89ABCEA5BC1F}">
      <dgm:prSet/>
      <dgm:spPr/>
      <dgm:t>
        <a:bodyPr/>
        <a:lstStyle/>
        <a:p>
          <a:endParaRPr lang="en-US"/>
        </a:p>
      </dgm:t>
    </dgm:pt>
    <dgm:pt modelId="{D90D6652-F42A-4430-9A46-04BB529B4488}" type="sibTrans" cxnId="{815B82A4-28FE-410D-9A13-89ABCEA5BC1F}">
      <dgm:prSet/>
      <dgm:spPr/>
      <dgm:t>
        <a:bodyPr/>
        <a:lstStyle/>
        <a:p>
          <a:endParaRPr lang="en-US"/>
        </a:p>
      </dgm:t>
    </dgm:pt>
    <dgm:pt modelId="{44B5899C-4089-4137-BC2A-22C98DAD8CF7}">
      <dgm:prSet/>
      <dgm:spPr/>
      <dgm:t>
        <a:bodyPr/>
        <a:lstStyle/>
        <a:p>
          <a:r>
            <a:rPr lang="en-US" dirty="0">
              <a:latin typeface="Times New Roman" panose="02020603050405020304" pitchFamily="18" charset="0"/>
              <a:cs typeface="Times New Roman" panose="02020603050405020304" pitchFamily="18" charset="0"/>
            </a:rPr>
            <a:t>Abstract</a:t>
          </a:r>
        </a:p>
      </dgm:t>
    </dgm:pt>
    <dgm:pt modelId="{98AAC9C1-19FC-4625-B8B6-979707B48605}" type="parTrans" cxnId="{244D2D03-4BD8-463F-B711-52D4ED5320D1}">
      <dgm:prSet/>
      <dgm:spPr/>
      <dgm:t>
        <a:bodyPr/>
        <a:lstStyle/>
        <a:p>
          <a:endParaRPr lang="en-US"/>
        </a:p>
      </dgm:t>
    </dgm:pt>
    <dgm:pt modelId="{CB2AE4E6-1BEB-495D-A570-F938EB47D9B5}" type="sibTrans" cxnId="{244D2D03-4BD8-463F-B711-52D4ED5320D1}">
      <dgm:prSet/>
      <dgm:spPr/>
      <dgm:t>
        <a:bodyPr/>
        <a:lstStyle/>
        <a:p>
          <a:endParaRPr lang="en-US"/>
        </a:p>
      </dgm:t>
    </dgm:pt>
    <dgm:pt modelId="{9374C9B4-6818-4E12-9EAE-A61B94AB4DCF}">
      <dgm:prSet/>
      <dgm:spPr/>
      <dgm:t>
        <a:bodyPr/>
        <a:lstStyle/>
        <a:p>
          <a:r>
            <a:rPr lang="en-US" dirty="0">
              <a:latin typeface="Times New Roman" panose="02020603050405020304" pitchFamily="18" charset="0"/>
              <a:cs typeface="Times New Roman" panose="02020603050405020304" pitchFamily="18" charset="0"/>
            </a:rPr>
            <a:t>Literature Review</a:t>
          </a:r>
        </a:p>
      </dgm:t>
    </dgm:pt>
    <dgm:pt modelId="{78D8AA46-B20A-47F5-9C98-EC4FB666DAD1}" type="parTrans" cxnId="{459F3C93-1D13-4FCA-A51C-F8356C62CB27}">
      <dgm:prSet/>
      <dgm:spPr/>
      <dgm:t>
        <a:bodyPr/>
        <a:lstStyle/>
        <a:p>
          <a:endParaRPr lang="en-US"/>
        </a:p>
      </dgm:t>
    </dgm:pt>
    <dgm:pt modelId="{912A360D-354F-4A27-9DFD-DDED6F57F599}" type="sibTrans" cxnId="{459F3C93-1D13-4FCA-A51C-F8356C62CB27}">
      <dgm:prSet/>
      <dgm:spPr/>
      <dgm:t>
        <a:bodyPr/>
        <a:lstStyle/>
        <a:p>
          <a:endParaRPr lang="en-US"/>
        </a:p>
      </dgm:t>
    </dgm:pt>
    <dgm:pt modelId="{D029BDA4-5DD7-40FA-86C6-F544D72D4544}">
      <dgm:prSet/>
      <dgm:spPr/>
      <dgm:t>
        <a:bodyPr/>
        <a:lstStyle/>
        <a:p>
          <a:r>
            <a:rPr lang="en-US" dirty="0">
              <a:latin typeface="Times New Roman" panose="02020603050405020304" pitchFamily="18" charset="0"/>
              <a:cs typeface="Times New Roman" panose="02020603050405020304" pitchFamily="18" charset="0"/>
            </a:rPr>
            <a:t>Basic Idea of The Project</a:t>
          </a:r>
        </a:p>
      </dgm:t>
    </dgm:pt>
    <dgm:pt modelId="{9EF7C7FE-1774-430E-BD81-48E38D3C8724}" type="parTrans" cxnId="{0464B690-FE71-4324-9B6A-757B949B7F87}">
      <dgm:prSet/>
      <dgm:spPr/>
      <dgm:t>
        <a:bodyPr/>
        <a:lstStyle/>
        <a:p>
          <a:endParaRPr lang="en-US"/>
        </a:p>
      </dgm:t>
    </dgm:pt>
    <dgm:pt modelId="{21CDBA35-FBD1-4138-B244-724E807B4A04}" type="sibTrans" cxnId="{0464B690-FE71-4324-9B6A-757B949B7F87}">
      <dgm:prSet/>
      <dgm:spPr/>
      <dgm:t>
        <a:bodyPr/>
        <a:lstStyle/>
        <a:p>
          <a:endParaRPr lang="en-US"/>
        </a:p>
      </dgm:t>
    </dgm:pt>
    <dgm:pt modelId="{00E95FC5-4C02-484F-A5DC-9B34724375E5}">
      <dgm:prSet/>
      <dgm:spPr/>
      <dgm:t>
        <a:bodyPr/>
        <a:lstStyle/>
        <a:p>
          <a:r>
            <a:rPr lang="en-US" b="0" dirty="0">
              <a:latin typeface="Times New Roman" panose="02020603050405020304" pitchFamily="18" charset="0"/>
              <a:cs typeface="Times New Roman" panose="02020603050405020304" pitchFamily="18" charset="0"/>
            </a:rPr>
            <a:t>Software Implementation For Smart Irrigation System</a:t>
          </a:r>
          <a:r>
            <a:rPr lang="en-US" dirty="0">
              <a:latin typeface="Times New Roman" panose="02020603050405020304" pitchFamily="18" charset="0"/>
              <a:cs typeface="Times New Roman" panose="02020603050405020304" pitchFamily="18" charset="0"/>
            </a:rPr>
            <a:t>	</a:t>
          </a:r>
        </a:p>
      </dgm:t>
    </dgm:pt>
    <dgm:pt modelId="{BF5A59FD-286F-4A83-9BE1-26330B6213B5}" type="parTrans" cxnId="{7D8EE70D-A416-4C21-ACDB-F9F2087CCDB0}">
      <dgm:prSet/>
      <dgm:spPr/>
      <dgm:t>
        <a:bodyPr/>
        <a:lstStyle/>
        <a:p>
          <a:endParaRPr lang="en-US"/>
        </a:p>
      </dgm:t>
    </dgm:pt>
    <dgm:pt modelId="{0514B4E3-B707-4844-9984-47E1E69B15CE}" type="sibTrans" cxnId="{7D8EE70D-A416-4C21-ACDB-F9F2087CCDB0}">
      <dgm:prSet/>
      <dgm:spPr/>
      <dgm:t>
        <a:bodyPr/>
        <a:lstStyle/>
        <a:p>
          <a:endParaRPr lang="en-US"/>
        </a:p>
      </dgm:t>
    </dgm:pt>
    <dgm:pt modelId="{1D165591-2CAE-42F4-B7A5-5AF4F03A4BDA}">
      <dgm:prSet/>
      <dgm:spPr/>
      <dgm:t>
        <a:bodyPr/>
        <a:lstStyle/>
        <a:p>
          <a:r>
            <a:rPr lang="en-US" b="0" dirty="0">
              <a:latin typeface="Times New Roman" panose="02020603050405020304" pitchFamily="18" charset="0"/>
              <a:cs typeface="Times New Roman" panose="02020603050405020304" pitchFamily="18" charset="0"/>
            </a:rPr>
            <a:t>Results and Discussion</a:t>
          </a:r>
        </a:p>
      </dgm:t>
    </dgm:pt>
    <dgm:pt modelId="{A2D3CB07-9360-4C5F-BBF0-F9A6E93A5BA7}" type="parTrans" cxnId="{2C7AEB6E-B6E7-4E31-87A7-92A402ED1115}">
      <dgm:prSet/>
      <dgm:spPr/>
      <dgm:t>
        <a:bodyPr/>
        <a:lstStyle/>
        <a:p>
          <a:endParaRPr lang="en-US"/>
        </a:p>
      </dgm:t>
    </dgm:pt>
    <dgm:pt modelId="{18D8DC53-E8DE-4387-8D1F-73BCF28B04BC}" type="sibTrans" cxnId="{2C7AEB6E-B6E7-4E31-87A7-92A402ED1115}">
      <dgm:prSet/>
      <dgm:spPr/>
      <dgm:t>
        <a:bodyPr/>
        <a:lstStyle/>
        <a:p>
          <a:endParaRPr lang="en-US"/>
        </a:p>
      </dgm:t>
    </dgm:pt>
    <dgm:pt modelId="{CF6A9049-2DD3-47FA-AFDE-FC2D756E3EB1}">
      <dgm:prSet/>
      <dgm:spPr/>
      <dgm:t>
        <a:bodyPr/>
        <a:lstStyle/>
        <a:p>
          <a:r>
            <a:rPr lang="en-US" dirty="0">
              <a:latin typeface="Times New Roman" panose="02020603050405020304" pitchFamily="18" charset="0"/>
              <a:cs typeface="Times New Roman" panose="02020603050405020304" pitchFamily="18" charset="0"/>
            </a:rPr>
            <a:t>Future Work</a:t>
          </a:r>
        </a:p>
      </dgm:t>
    </dgm:pt>
    <dgm:pt modelId="{C10983CE-0047-48DC-9A56-B2EA26297F06}" type="parTrans" cxnId="{2AE321A0-5323-475F-AA28-9268B9E69150}">
      <dgm:prSet/>
      <dgm:spPr/>
      <dgm:t>
        <a:bodyPr/>
        <a:lstStyle/>
        <a:p>
          <a:endParaRPr lang="en-US"/>
        </a:p>
      </dgm:t>
    </dgm:pt>
    <dgm:pt modelId="{51090B12-F589-4268-ACD9-3AE724A0CC64}" type="sibTrans" cxnId="{2AE321A0-5323-475F-AA28-9268B9E69150}">
      <dgm:prSet/>
      <dgm:spPr/>
      <dgm:t>
        <a:bodyPr/>
        <a:lstStyle/>
        <a:p>
          <a:endParaRPr lang="en-US"/>
        </a:p>
      </dgm:t>
    </dgm:pt>
    <dgm:pt modelId="{7C5DDAF6-AD7B-4EE5-91E4-A20979990C14}" type="pres">
      <dgm:prSet presAssocID="{E438DB85-DA3B-4DCF-80A6-95FD95C2B535}" presName="vert0" presStyleCnt="0">
        <dgm:presLayoutVars>
          <dgm:dir/>
          <dgm:animOne val="branch"/>
          <dgm:animLvl val="lvl"/>
        </dgm:presLayoutVars>
      </dgm:prSet>
      <dgm:spPr/>
    </dgm:pt>
    <dgm:pt modelId="{26A91638-5F85-4D37-8E70-1923A7C2B812}" type="pres">
      <dgm:prSet presAssocID="{7BEC7128-AE85-4860-99DC-E97E0EDA2049}" presName="thickLine" presStyleLbl="alignNode1" presStyleIdx="0" presStyleCnt="7"/>
      <dgm:spPr/>
    </dgm:pt>
    <dgm:pt modelId="{83E44139-C5C3-4F03-9823-85A4E7D87F94}" type="pres">
      <dgm:prSet presAssocID="{7BEC7128-AE85-4860-99DC-E97E0EDA2049}" presName="horz1" presStyleCnt="0"/>
      <dgm:spPr/>
    </dgm:pt>
    <dgm:pt modelId="{6E962B93-EA16-4E2E-87CA-5F1067B5A8B7}" type="pres">
      <dgm:prSet presAssocID="{7BEC7128-AE85-4860-99DC-E97E0EDA2049}" presName="tx1" presStyleLbl="revTx" presStyleIdx="0" presStyleCnt="7"/>
      <dgm:spPr/>
    </dgm:pt>
    <dgm:pt modelId="{1AB3AC30-64CC-440D-B16B-094EE25841F5}" type="pres">
      <dgm:prSet presAssocID="{7BEC7128-AE85-4860-99DC-E97E0EDA2049}" presName="vert1" presStyleCnt="0"/>
      <dgm:spPr/>
    </dgm:pt>
    <dgm:pt modelId="{CDAC0221-0571-4ED2-AF5D-900FE83C815A}" type="pres">
      <dgm:prSet presAssocID="{44B5899C-4089-4137-BC2A-22C98DAD8CF7}" presName="thickLine" presStyleLbl="alignNode1" presStyleIdx="1" presStyleCnt="7"/>
      <dgm:spPr/>
    </dgm:pt>
    <dgm:pt modelId="{06043304-E18B-43E1-AF58-5385B49A431A}" type="pres">
      <dgm:prSet presAssocID="{44B5899C-4089-4137-BC2A-22C98DAD8CF7}" presName="horz1" presStyleCnt="0"/>
      <dgm:spPr/>
    </dgm:pt>
    <dgm:pt modelId="{A6089BC1-7FE8-49C2-AA1D-820BD74F419D}" type="pres">
      <dgm:prSet presAssocID="{44B5899C-4089-4137-BC2A-22C98DAD8CF7}" presName="tx1" presStyleLbl="revTx" presStyleIdx="1" presStyleCnt="7"/>
      <dgm:spPr/>
    </dgm:pt>
    <dgm:pt modelId="{DECACDD8-7640-437D-AB60-6CB4BBBE4AD8}" type="pres">
      <dgm:prSet presAssocID="{44B5899C-4089-4137-BC2A-22C98DAD8CF7}" presName="vert1" presStyleCnt="0"/>
      <dgm:spPr/>
    </dgm:pt>
    <dgm:pt modelId="{0F3D84E1-C26D-4060-9D4A-F8A214E6C4DF}" type="pres">
      <dgm:prSet presAssocID="{9374C9B4-6818-4E12-9EAE-A61B94AB4DCF}" presName="thickLine" presStyleLbl="alignNode1" presStyleIdx="2" presStyleCnt="7"/>
      <dgm:spPr/>
    </dgm:pt>
    <dgm:pt modelId="{791E1C47-BB2E-41A6-831A-FA74C9E0F7A6}" type="pres">
      <dgm:prSet presAssocID="{9374C9B4-6818-4E12-9EAE-A61B94AB4DCF}" presName="horz1" presStyleCnt="0"/>
      <dgm:spPr/>
    </dgm:pt>
    <dgm:pt modelId="{D4F32403-0A6C-4CF0-A2E0-948E624CB855}" type="pres">
      <dgm:prSet presAssocID="{9374C9B4-6818-4E12-9EAE-A61B94AB4DCF}" presName="tx1" presStyleLbl="revTx" presStyleIdx="2" presStyleCnt="7"/>
      <dgm:spPr/>
    </dgm:pt>
    <dgm:pt modelId="{FB57CC90-6D65-46D4-87A8-4721DBFE0896}" type="pres">
      <dgm:prSet presAssocID="{9374C9B4-6818-4E12-9EAE-A61B94AB4DCF}" presName="vert1" presStyleCnt="0"/>
      <dgm:spPr/>
    </dgm:pt>
    <dgm:pt modelId="{C2BA1032-87D5-4F23-A24F-46681B84374A}" type="pres">
      <dgm:prSet presAssocID="{D029BDA4-5DD7-40FA-86C6-F544D72D4544}" presName="thickLine" presStyleLbl="alignNode1" presStyleIdx="3" presStyleCnt="7"/>
      <dgm:spPr/>
    </dgm:pt>
    <dgm:pt modelId="{11C08BC9-531C-475F-83D1-673100D8E972}" type="pres">
      <dgm:prSet presAssocID="{D029BDA4-5DD7-40FA-86C6-F544D72D4544}" presName="horz1" presStyleCnt="0"/>
      <dgm:spPr/>
    </dgm:pt>
    <dgm:pt modelId="{CB2144AA-F664-4F47-B88D-8A4FDD31AA39}" type="pres">
      <dgm:prSet presAssocID="{D029BDA4-5DD7-40FA-86C6-F544D72D4544}" presName="tx1" presStyleLbl="revTx" presStyleIdx="3" presStyleCnt="7"/>
      <dgm:spPr/>
    </dgm:pt>
    <dgm:pt modelId="{AFB4E5D4-8F0B-4D29-9765-BC080075E574}" type="pres">
      <dgm:prSet presAssocID="{D029BDA4-5DD7-40FA-86C6-F544D72D4544}" presName="vert1" presStyleCnt="0"/>
      <dgm:spPr/>
    </dgm:pt>
    <dgm:pt modelId="{A2A52D9C-717B-4AD3-874F-A8E2A7B2AF0E}" type="pres">
      <dgm:prSet presAssocID="{00E95FC5-4C02-484F-A5DC-9B34724375E5}" presName="thickLine" presStyleLbl="alignNode1" presStyleIdx="4" presStyleCnt="7"/>
      <dgm:spPr/>
    </dgm:pt>
    <dgm:pt modelId="{93E4AD70-335F-432C-AD38-1A602AE623B0}" type="pres">
      <dgm:prSet presAssocID="{00E95FC5-4C02-484F-A5DC-9B34724375E5}" presName="horz1" presStyleCnt="0"/>
      <dgm:spPr/>
    </dgm:pt>
    <dgm:pt modelId="{A54FFE1F-F058-4159-9DC7-2355AA8CC141}" type="pres">
      <dgm:prSet presAssocID="{00E95FC5-4C02-484F-A5DC-9B34724375E5}" presName="tx1" presStyleLbl="revTx" presStyleIdx="4" presStyleCnt="7"/>
      <dgm:spPr/>
    </dgm:pt>
    <dgm:pt modelId="{75536876-A70C-4FD3-ABCB-DD51C465EEE5}" type="pres">
      <dgm:prSet presAssocID="{00E95FC5-4C02-484F-A5DC-9B34724375E5}" presName="vert1" presStyleCnt="0"/>
      <dgm:spPr/>
    </dgm:pt>
    <dgm:pt modelId="{E5B97E1E-5007-4AEA-B9D8-FBA666928CA3}" type="pres">
      <dgm:prSet presAssocID="{1D165591-2CAE-42F4-B7A5-5AF4F03A4BDA}" presName="thickLine" presStyleLbl="alignNode1" presStyleIdx="5" presStyleCnt="7"/>
      <dgm:spPr/>
    </dgm:pt>
    <dgm:pt modelId="{4654F86A-C7F4-47EE-80E6-BE138D16761E}" type="pres">
      <dgm:prSet presAssocID="{1D165591-2CAE-42F4-B7A5-5AF4F03A4BDA}" presName="horz1" presStyleCnt="0"/>
      <dgm:spPr/>
    </dgm:pt>
    <dgm:pt modelId="{5058A546-DCDA-4DDD-B2DD-60BFF3CB3BBF}" type="pres">
      <dgm:prSet presAssocID="{1D165591-2CAE-42F4-B7A5-5AF4F03A4BDA}" presName="tx1" presStyleLbl="revTx" presStyleIdx="5" presStyleCnt="7"/>
      <dgm:spPr/>
    </dgm:pt>
    <dgm:pt modelId="{892E0BFE-CEBF-4BC9-AD90-7B293B6C78E2}" type="pres">
      <dgm:prSet presAssocID="{1D165591-2CAE-42F4-B7A5-5AF4F03A4BDA}" presName="vert1" presStyleCnt="0"/>
      <dgm:spPr/>
    </dgm:pt>
    <dgm:pt modelId="{7A09C0B9-F24A-4777-8E99-3A5BCBB15A15}" type="pres">
      <dgm:prSet presAssocID="{CF6A9049-2DD3-47FA-AFDE-FC2D756E3EB1}" presName="thickLine" presStyleLbl="alignNode1" presStyleIdx="6" presStyleCnt="7"/>
      <dgm:spPr/>
    </dgm:pt>
    <dgm:pt modelId="{2C1E6C9A-68BD-4F02-97C2-57F9C0839429}" type="pres">
      <dgm:prSet presAssocID="{CF6A9049-2DD3-47FA-AFDE-FC2D756E3EB1}" presName="horz1" presStyleCnt="0"/>
      <dgm:spPr/>
    </dgm:pt>
    <dgm:pt modelId="{028B7A46-5AEC-4A66-BF20-31AF82585A01}" type="pres">
      <dgm:prSet presAssocID="{CF6A9049-2DD3-47FA-AFDE-FC2D756E3EB1}" presName="tx1" presStyleLbl="revTx" presStyleIdx="6" presStyleCnt="7"/>
      <dgm:spPr/>
    </dgm:pt>
    <dgm:pt modelId="{C0B3BED8-F7F4-4803-A9E1-CB9399425D0D}" type="pres">
      <dgm:prSet presAssocID="{CF6A9049-2DD3-47FA-AFDE-FC2D756E3EB1}" presName="vert1" presStyleCnt="0"/>
      <dgm:spPr/>
    </dgm:pt>
  </dgm:ptLst>
  <dgm:cxnLst>
    <dgm:cxn modelId="{244D2D03-4BD8-463F-B711-52D4ED5320D1}" srcId="{E438DB85-DA3B-4DCF-80A6-95FD95C2B535}" destId="{44B5899C-4089-4137-BC2A-22C98DAD8CF7}" srcOrd="1" destOrd="0" parTransId="{98AAC9C1-19FC-4625-B8B6-979707B48605}" sibTransId="{CB2AE4E6-1BEB-495D-A570-F938EB47D9B5}"/>
    <dgm:cxn modelId="{7D8EE70D-A416-4C21-ACDB-F9F2087CCDB0}" srcId="{E438DB85-DA3B-4DCF-80A6-95FD95C2B535}" destId="{00E95FC5-4C02-484F-A5DC-9B34724375E5}" srcOrd="4" destOrd="0" parTransId="{BF5A59FD-286F-4A83-9BE1-26330B6213B5}" sibTransId="{0514B4E3-B707-4844-9984-47E1E69B15CE}"/>
    <dgm:cxn modelId="{499EED2B-0993-4014-BAD2-2B7A260A0AFC}" type="presOf" srcId="{CF6A9049-2DD3-47FA-AFDE-FC2D756E3EB1}" destId="{028B7A46-5AEC-4A66-BF20-31AF82585A01}" srcOrd="0" destOrd="0" presId="urn:microsoft.com/office/officeart/2008/layout/LinedList"/>
    <dgm:cxn modelId="{CA7CC430-9E9A-4883-A788-714F50D631EF}" type="presOf" srcId="{E438DB85-DA3B-4DCF-80A6-95FD95C2B535}" destId="{7C5DDAF6-AD7B-4EE5-91E4-A20979990C14}" srcOrd="0" destOrd="0" presId="urn:microsoft.com/office/officeart/2008/layout/LinedList"/>
    <dgm:cxn modelId="{2C7AEB6E-B6E7-4E31-87A7-92A402ED1115}" srcId="{E438DB85-DA3B-4DCF-80A6-95FD95C2B535}" destId="{1D165591-2CAE-42F4-B7A5-5AF4F03A4BDA}" srcOrd="5" destOrd="0" parTransId="{A2D3CB07-9360-4C5F-BBF0-F9A6E93A5BA7}" sibTransId="{18D8DC53-E8DE-4387-8D1F-73BCF28B04BC}"/>
    <dgm:cxn modelId="{1A8F1471-F945-4BD4-8656-83C4D1AF198F}" type="presOf" srcId="{D029BDA4-5DD7-40FA-86C6-F544D72D4544}" destId="{CB2144AA-F664-4F47-B88D-8A4FDD31AA39}" srcOrd="0" destOrd="0" presId="urn:microsoft.com/office/officeart/2008/layout/LinedList"/>
    <dgm:cxn modelId="{805A0F72-F7F5-43AF-929A-CC316C381CD2}" type="presOf" srcId="{9374C9B4-6818-4E12-9EAE-A61B94AB4DCF}" destId="{D4F32403-0A6C-4CF0-A2E0-948E624CB855}" srcOrd="0" destOrd="0" presId="urn:microsoft.com/office/officeart/2008/layout/LinedList"/>
    <dgm:cxn modelId="{718CF474-DAF9-48FA-96D1-98550297305F}" type="presOf" srcId="{00E95FC5-4C02-484F-A5DC-9B34724375E5}" destId="{A54FFE1F-F058-4159-9DC7-2355AA8CC141}" srcOrd="0" destOrd="0" presId="urn:microsoft.com/office/officeart/2008/layout/LinedList"/>
    <dgm:cxn modelId="{0464B690-FE71-4324-9B6A-757B949B7F87}" srcId="{E438DB85-DA3B-4DCF-80A6-95FD95C2B535}" destId="{D029BDA4-5DD7-40FA-86C6-F544D72D4544}" srcOrd="3" destOrd="0" parTransId="{9EF7C7FE-1774-430E-BD81-48E38D3C8724}" sibTransId="{21CDBA35-FBD1-4138-B244-724E807B4A04}"/>
    <dgm:cxn modelId="{459F3C93-1D13-4FCA-A51C-F8356C62CB27}" srcId="{E438DB85-DA3B-4DCF-80A6-95FD95C2B535}" destId="{9374C9B4-6818-4E12-9EAE-A61B94AB4DCF}" srcOrd="2" destOrd="0" parTransId="{78D8AA46-B20A-47F5-9C98-EC4FB666DAD1}" sibTransId="{912A360D-354F-4A27-9DFD-DDED6F57F599}"/>
    <dgm:cxn modelId="{2AE321A0-5323-475F-AA28-9268B9E69150}" srcId="{E438DB85-DA3B-4DCF-80A6-95FD95C2B535}" destId="{CF6A9049-2DD3-47FA-AFDE-FC2D756E3EB1}" srcOrd="6" destOrd="0" parTransId="{C10983CE-0047-48DC-9A56-B2EA26297F06}" sibTransId="{51090B12-F589-4268-ACD9-3AE724A0CC64}"/>
    <dgm:cxn modelId="{815B82A4-28FE-410D-9A13-89ABCEA5BC1F}" srcId="{E438DB85-DA3B-4DCF-80A6-95FD95C2B535}" destId="{7BEC7128-AE85-4860-99DC-E97E0EDA2049}" srcOrd="0" destOrd="0" parTransId="{53A8D015-7B10-4BB8-AA8F-0FB5BAD13EE4}" sibTransId="{D90D6652-F42A-4430-9A46-04BB529B4488}"/>
    <dgm:cxn modelId="{CF70BCB0-A270-4200-B757-65BC4D968626}" type="presOf" srcId="{1D165591-2CAE-42F4-B7A5-5AF4F03A4BDA}" destId="{5058A546-DCDA-4DDD-B2DD-60BFF3CB3BBF}" srcOrd="0" destOrd="0" presId="urn:microsoft.com/office/officeart/2008/layout/LinedList"/>
    <dgm:cxn modelId="{AE4DF0B2-68FB-41C3-85C1-9D3F9DA543CE}" type="presOf" srcId="{44B5899C-4089-4137-BC2A-22C98DAD8CF7}" destId="{A6089BC1-7FE8-49C2-AA1D-820BD74F419D}" srcOrd="0" destOrd="0" presId="urn:microsoft.com/office/officeart/2008/layout/LinedList"/>
    <dgm:cxn modelId="{3B9251D6-9C2A-46E5-8690-88201A69C1AB}" type="presOf" srcId="{7BEC7128-AE85-4860-99DC-E97E0EDA2049}" destId="{6E962B93-EA16-4E2E-87CA-5F1067B5A8B7}" srcOrd="0" destOrd="0" presId="urn:microsoft.com/office/officeart/2008/layout/LinedList"/>
    <dgm:cxn modelId="{1FFB788F-09E4-43C5-B3F1-6A251D8C76F5}" type="presParOf" srcId="{7C5DDAF6-AD7B-4EE5-91E4-A20979990C14}" destId="{26A91638-5F85-4D37-8E70-1923A7C2B812}" srcOrd="0" destOrd="0" presId="urn:microsoft.com/office/officeart/2008/layout/LinedList"/>
    <dgm:cxn modelId="{BBCABA54-4E10-403A-86E3-DDC4B8EB80C9}" type="presParOf" srcId="{7C5DDAF6-AD7B-4EE5-91E4-A20979990C14}" destId="{83E44139-C5C3-4F03-9823-85A4E7D87F94}" srcOrd="1" destOrd="0" presId="urn:microsoft.com/office/officeart/2008/layout/LinedList"/>
    <dgm:cxn modelId="{CB4D4F60-AF36-4153-9DA5-707D9E1406F3}" type="presParOf" srcId="{83E44139-C5C3-4F03-9823-85A4E7D87F94}" destId="{6E962B93-EA16-4E2E-87CA-5F1067B5A8B7}" srcOrd="0" destOrd="0" presId="urn:microsoft.com/office/officeart/2008/layout/LinedList"/>
    <dgm:cxn modelId="{7656378C-12AE-42A0-9118-F9A167049997}" type="presParOf" srcId="{83E44139-C5C3-4F03-9823-85A4E7D87F94}" destId="{1AB3AC30-64CC-440D-B16B-094EE25841F5}" srcOrd="1" destOrd="0" presId="urn:microsoft.com/office/officeart/2008/layout/LinedList"/>
    <dgm:cxn modelId="{AA9BCE8A-AED7-406C-8618-0D592E92E607}" type="presParOf" srcId="{7C5DDAF6-AD7B-4EE5-91E4-A20979990C14}" destId="{CDAC0221-0571-4ED2-AF5D-900FE83C815A}" srcOrd="2" destOrd="0" presId="urn:microsoft.com/office/officeart/2008/layout/LinedList"/>
    <dgm:cxn modelId="{148A8CAD-8D9B-43C9-BFA7-D2B13898F9ED}" type="presParOf" srcId="{7C5DDAF6-AD7B-4EE5-91E4-A20979990C14}" destId="{06043304-E18B-43E1-AF58-5385B49A431A}" srcOrd="3" destOrd="0" presId="urn:microsoft.com/office/officeart/2008/layout/LinedList"/>
    <dgm:cxn modelId="{167171B1-AF92-42B7-80D6-8482229580FD}" type="presParOf" srcId="{06043304-E18B-43E1-AF58-5385B49A431A}" destId="{A6089BC1-7FE8-49C2-AA1D-820BD74F419D}" srcOrd="0" destOrd="0" presId="urn:microsoft.com/office/officeart/2008/layout/LinedList"/>
    <dgm:cxn modelId="{BFB5EEB5-442F-4549-82FC-730266817ED5}" type="presParOf" srcId="{06043304-E18B-43E1-AF58-5385B49A431A}" destId="{DECACDD8-7640-437D-AB60-6CB4BBBE4AD8}" srcOrd="1" destOrd="0" presId="urn:microsoft.com/office/officeart/2008/layout/LinedList"/>
    <dgm:cxn modelId="{49C1CBEF-376F-49C4-85EB-8F5587FD32F6}" type="presParOf" srcId="{7C5DDAF6-AD7B-4EE5-91E4-A20979990C14}" destId="{0F3D84E1-C26D-4060-9D4A-F8A214E6C4DF}" srcOrd="4" destOrd="0" presId="urn:microsoft.com/office/officeart/2008/layout/LinedList"/>
    <dgm:cxn modelId="{8249A834-8D94-4D67-B9DD-6FF4A6E4CDE9}" type="presParOf" srcId="{7C5DDAF6-AD7B-4EE5-91E4-A20979990C14}" destId="{791E1C47-BB2E-41A6-831A-FA74C9E0F7A6}" srcOrd="5" destOrd="0" presId="urn:microsoft.com/office/officeart/2008/layout/LinedList"/>
    <dgm:cxn modelId="{BC1553A9-3729-4DF6-9507-9F2337028E51}" type="presParOf" srcId="{791E1C47-BB2E-41A6-831A-FA74C9E0F7A6}" destId="{D4F32403-0A6C-4CF0-A2E0-948E624CB855}" srcOrd="0" destOrd="0" presId="urn:microsoft.com/office/officeart/2008/layout/LinedList"/>
    <dgm:cxn modelId="{3240D649-F37C-48EA-BA69-938E7C1B0C55}" type="presParOf" srcId="{791E1C47-BB2E-41A6-831A-FA74C9E0F7A6}" destId="{FB57CC90-6D65-46D4-87A8-4721DBFE0896}" srcOrd="1" destOrd="0" presId="urn:microsoft.com/office/officeart/2008/layout/LinedList"/>
    <dgm:cxn modelId="{9A238A9A-F417-479E-B1F2-E7E97FA22D02}" type="presParOf" srcId="{7C5DDAF6-AD7B-4EE5-91E4-A20979990C14}" destId="{C2BA1032-87D5-4F23-A24F-46681B84374A}" srcOrd="6" destOrd="0" presId="urn:microsoft.com/office/officeart/2008/layout/LinedList"/>
    <dgm:cxn modelId="{0E4270C6-AFF4-4A65-BD25-AD6A96A08C5B}" type="presParOf" srcId="{7C5DDAF6-AD7B-4EE5-91E4-A20979990C14}" destId="{11C08BC9-531C-475F-83D1-673100D8E972}" srcOrd="7" destOrd="0" presId="urn:microsoft.com/office/officeart/2008/layout/LinedList"/>
    <dgm:cxn modelId="{F0C0BA57-38DC-4ADB-96EE-0AD0A00FEBBE}" type="presParOf" srcId="{11C08BC9-531C-475F-83D1-673100D8E972}" destId="{CB2144AA-F664-4F47-B88D-8A4FDD31AA39}" srcOrd="0" destOrd="0" presId="urn:microsoft.com/office/officeart/2008/layout/LinedList"/>
    <dgm:cxn modelId="{C1A8DA16-5281-4D47-828D-D03C46941B4F}" type="presParOf" srcId="{11C08BC9-531C-475F-83D1-673100D8E972}" destId="{AFB4E5D4-8F0B-4D29-9765-BC080075E574}" srcOrd="1" destOrd="0" presId="urn:microsoft.com/office/officeart/2008/layout/LinedList"/>
    <dgm:cxn modelId="{85FC46D7-FA29-4F42-8AF4-11C4EEDE71B8}" type="presParOf" srcId="{7C5DDAF6-AD7B-4EE5-91E4-A20979990C14}" destId="{A2A52D9C-717B-4AD3-874F-A8E2A7B2AF0E}" srcOrd="8" destOrd="0" presId="urn:microsoft.com/office/officeart/2008/layout/LinedList"/>
    <dgm:cxn modelId="{ECEE5CDE-98F2-405B-9D0F-D36B2C52B290}" type="presParOf" srcId="{7C5DDAF6-AD7B-4EE5-91E4-A20979990C14}" destId="{93E4AD70-335F-432C-AD38-1A602AE623B0}" srcOrd="9" destOrd="0" presId="urn:microsoft.com/office/officeart/2008/layout/LinedList"/>
    <dgm:cxn modelId="{EA5BDFC1-9C87-4204-AA98-E1FE6A312651}" type="presParOf" srcId="{93E4AD70-335F-432C-AD38-1A602AE623B0}" destId="{A54FFE1F-F058-4159-9DC7-2355AA8CC141}" srcOrd="0" destOrd="0" presId="urn:microsoft.com/office/officeart/2008/layout/LinedList"/>
    <dgm:cxn modelId="{EA5A57DF-6D4C-4799-ADF4-33A50334B848}" type="presParOf" srcId="{93E4AD70-335F-432C-AD38-1A602AE623B0}" destId="{75536876-A70C-4FD3-ABCB-DD51C465EEE5}" srcOrd="1" destOrd="0" presId="urn:microsoft.com/office/officeart/2008/layout/LinedList"/>
    <dgm:cxn modelId="{DBA8773D-2F4E-46F8-BCA0-FDC830D44514}" type="presParOf" srcId="{7C5DDAF6-AD7B-4EE5-91E4-A20979990C14}" destId="{E5B97E1E-5007-4AEA-B9D8-FBA666928CA3}" srcOrd="10" destOrd="0" presId="urn:microsoft.com/office/officeart/2008/layout/LinedList"/>
    <dgm:cxn modelId="{F22ADE8D-71B1-4704-8C1C-31EC232C1DF4}" type="presParOf" srcId="{7C5DDAF6-AD7B-4EE5-91E4-A20979990C14}" destId="{4654F86A-C7F4-47EE-80E6-BE138D16761E}" srcOrd="11" destOrd="0" presId="urn:microsoft.com/office/officeart/2008/layout/LinedList"/>
    <dgm:cxn modelId="{C00DD3FA-9853-44F3-A796-B4D0F09E6973}" type="presParOf" srcId="{4654F86A-C7F4-47EE-80E6-BE138D16761E}" destId="{5058A546-DCDA-4DDD-B2DD-60BFF3CB3BBF}" srcOrd="0" destOrd="0" presId="urn:microsoft.com/office/officeart/2008/layout/LinedList"/>
    <dgm:cxn modelId="{5908685D-5FCE-4124-8E86-C24B77C5A3FA}" type="presParOf" srcId="{4654F86A-C7F4-47EE-80E6-BE138D16761E}" destId="{892E0BFE-CEBF-4BC9-AD90-7B293B6C78E2}" srcOrd="1" destOrd="0" presId="urn:microsoft.com/office/officeart/2008/layout/LinedList"/>
    <dgm:cxn modelId="{ED2281C7-B855-4750-8D64-037E49BCE9F6}" type="presParOf" srcId="{7C5DDAF6-AD7B-4EE5-91E4-A20979990C14}" destId="{7A09C0B9-F24A-4777-8E99-3A5BCBB15A15}" srcOrd="12" destOrd="0" presId="urn:microsoft.com/office/officeart/2008/layout/LinedList"/>
    <dgm:cxn modelId="{961C686B-8BF4-4794-A850-5C60F2E73999}" type="presParOf" srcId="{7C5DDAF6-AD7B-4EE5-91E4-A20979990C14}" destId="{2C1E6C9A-68BD-4F02-97C2-57F9C0839429}" srcOrd="13" destOrd="0" presId="urn:microsoft.com/office/officeart/2008/layout/LinedList"/>
    <dgm:cxn modelId="{567E4A12-3068-48E0-97FD-74D645967791}" type="presParOf" srcId="{2C1E6C9A-68BD-4F02-97C2-57F9C0839429}" destId="{028B7A46-5AEC-4A66-BF20-31AF82585A01}" srcOrd="0" destOrd="0" presId="urn:microsoft.com/office/officeart/2008/layout/LinedList"/>
    <dgm:cxn modelId="{B13DC432-A21C-435B-9AF4-E0833BA522A5}" type="presParOf" srcId="{2C1E6C9A-68BD-4F02-97C2-57F9C0839429}" destId="{C0B3BED8-F7F4-4803-A9E1-CB9399425D0D}"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C5BED0-3361-48E7-9EAC-E4A1A1628272}"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06B53FB4-445C-4300-8B32-EA303208766B}">
      <dgm:prSet/>
      <dgm:spPr/>
      <dgm:t>
        <a:bodyPr/>
        <a:lstStyle/>
        <a:p>
          <a:pPr algn="ctr"/>
          <a:r>
            <a:rPr lang="en-US" dirty="0"/>
            <a:t>Irrigation is the process by which we supply water to land or crops to help better growth of different types of crops. In our country our farmers are actually using the traditional method for watering the crops and monitoring the growth. We are come here with a smart solution for our farmers-called smart irrigation. </a:t>
          </a:r>
        </a:p>
      </dgm:t>
    </dgm:pt>
    <dgm:pt modelId="{D22BEBAC-15FE-4280-B939-39386A3B8807}" type="parTrans" cxnId="{85E7A402-17F8-4625-BC99-FDB9677C7840}">
      <dgm:prSet/>
      <dgm:spPr/>
      <dgm:t>
        <a:bodyPr/>
        <a:lstStyle/>
        <a:p>
          <a:endParaRPr lang="en-US"/>
        </a:p>
      </dgm:t>
    </dgm:pt>
    <dgm:pt modelId="{95CF169B-92C5-47F5-8DE4-0474DC07B4A4}" type="sibTrans" cxnId="{85E7A402-17F8-4625-BC99-FDB9677C7840}">
      <dgm:prSet/>
      <dgm:spPr/>
      <dgm:t>
        <a:bodyPr/>
        <a:lstStyle/>
        <a:p>
          <a:endParaRPr lang="en-US"/>
        </a:p>
      </dgm:t>
    </dgm:pt>
    <dgm:pt modelId="{324468B6-9BB9-42BE-BE2A-BF00B2D5E809}">
      <dgm:prSet/>
      <dgm:spPr/>
      <dgm:t>
        <a:bodyPr/>
        <a:lstStyle/>
        <a:p>
          <a:r>
            <a:rPr lang="en-US" dirty="0"/>
            <a:t>As an Engineer our responsibility is to provide better solution for our society. From this point of view we are going to develop a Smart irrigation system solution by using Ultrasonic sensor, Soil Moisture Sensor, Arduino Uno, 2N2222 BIPOLAR Silicon NPN Low Power High Frequency Bipolar Transistor (500mW, 200ºC), Relay Active animate relay model, Capacitor, Inductor and other necessary components.</a:t>
          </a:r>
        </a:p>
      </dgm:t>
    </dgm:pt>
    <dgm:pt modelId="{19A05B5C-0ABA-4720-BF73-B34E6AE24206}" type="parTrans" cxnId="{A52822BD-CB21-4C33-8F46-195E52BE89A5}">
      <dgm:prSet/>
      <dgm:spPr/>
      <dgm:t>
        <a:bodyPr/>
        <a:lstStyle/>
        <a:p>
          <a:endParaRPr lang="en-US"/>
        </a:p>
      </dgm:t>
    </dgm:pt>
    <dgm:pt modelId="{3EB9B4D8-F086-4033-971B-1CF289E48773}" type="sibTrans" cxnId="{A52822BD-CB21-4C33-8F46-195E52BE89A5}">
      <dgm:prSet/>
      <dgm:spPr/>
      <dgm:t>
        <a:bodyPr/>
        <a:lstStyle/>
        <a:p>
          <a:endParaRPr lang="en-US"/>
        </a:p>
      </dgm:t>
    </dgm:pt>
    <dgm:pt modelId="{A678BED1-40BD-4AED-97E6-6DEAA891301C}" type="pres">
      <dgm:prSet presAssocID="{4BC5BED0-3361-48E7-9EAC-E4A1A1628272}" presName="Name0" presStyleCnt="0">
        <dgm:presLayoutVars>
          <dgm:dir/>
          <dgm:animLvl val="lvl"/>
          <dgm:resizeHandles val="exact"/>
        </dgm:presLayoutVars>
      </dgm:prSet>
      <dgm:spPr/>
    </dgm:pt>
    <dgm:pt modelId="{06FB5B81-199B-4DFC-8087-048944EA0984}" type="pres">
      <dgm:prSet presAssocID="{324468B6-9BB9-42BE-BE2A-BF00B2D5E809}" presName="boxAndChildren" presStyleCnt="0"/>
      <dgm:spPr/>
    </dgm:pt>
    <dgm:pt modelId="{0E4BA4B8-59D6-4A60-BE6E-90E001FE1803}" type="pres">
      <dgm:prSet presAssocID="{324468B6-9BB9-42BE-BE2A-BF00B2D5E809}" presName="parentTextBox" presStyleLbl="node1" presStyleIdx="0" presStyleCnt="2"/>
      <dgm:spPr/>
    </dgm:pt>
    <dgm:pt modelId="{29E7E4B8-A3DA-4200-9B7D-7CC7E4D2693E}" type="pres">
      <dgm:prSet presAssocID="{95CF169B-92C5-47F5-8DE4-0474DC07B4A4}" presName="sp" presStyleCnt="0"/>
      <dgm:spPr/>
    </dgm:pt>
    <dgm:pt modelId="{1F362BF1-D666-4EBB-B1AD-B78994B99DDD}" type="pres">
      <dgm:prSet presAssocID="{06B53FB4-445C-4300-8B32-EA303208766B}" presName="arrowAndChildren" presStyleCnt="0"/>
      <dgm:spPr/>
    </dgm:pt>
    <dgm:pt modelId="{5552308B-68AF-4E99-9FCB-837B9B20DFF8}" type="pres">
      <dgm:prSet presAssocID="{06B53FB4-445C-4300-8B32-EA303208766B}" presName="parentTextArrow" presStyleLbl="node1" presStyleIdx="1" presStyleCnt="2"/>
      <dgm:spPr/>
    </dgm:pt>
  </dgm:ptLst>
  <dgm:cxnLst>
    <dgm:cxn modelId="{85E7A402-17F8-4625-BC99-FDB9677C7840}" srcId="{4BC5BED0-3361-48E7-9EAC-E4A1A1628272}" destId="{06B53FB4-445C-4300-8B32-EA303208766B}" srcOrd="0" destOrd="0" parTransId="{D22BEBAC-15FE-4280-B939-39386A3B8807}" sibTransId="{95CF169B-92C5-47F5-8DE4-0474DC07B4A4}"/>
    <dgm:cxn modelId="{CC13DC0E-14FB-488A-9E41-1B07A1428E23}" type="presOf" srcId="{4BC5BED0-3361-48E7-9EAC-E4A1A1628272}" destId="{A678BED1-40BD-4AED-97E6-6DEAA891301C}" srcOrd="0" destOrd="0" presId="urn:microsoft.com/office/officeart/2005/8/layout/process4"/>
    <dgm:cxn modelId="{8F79E57D-6969-4322-BDBD-C75AAD9B14DB}" type="presOf" srcId="{324468B6-9BB9-42BE-BE2A-BF00B2D5E809}" destId="{0E4BA4B8-59D6-4A60-BE6E-90E001FE1803}" srcOrd="0" destOrd="0" presId="urn:microsoft.com/office/officeart/2005/8/layout/process4"/>
    <dgm:cxn modelId="{A52822BD-CB21-4C33-8F46-195E52BE89A5}" srcId="{4BC5BED0-3361-48E7-9EAC-E4A1A1628272}" destId="{324468B6-9BB9-42BE-BE2A-BF00B2D5E809}" srcOrd="1" destOrd="0" parTransId="{19A05B5C-0ABA-4720-BF73-B34E6AE24206}" sibTransId="{3EB9B4D8-F086-4033-971B-1CF289E48773}"/>
    <dgm:cxn modelId="{54486DC0-459C-43B1-818C-E46837C49D26}" type="presOf" srcId="{06B53FB4-445C-4300-8B32-EA303208766B}" destId="{5552308B-68AF-4E99-9FCB-837B9B20DFF8}" srcOrd="0" destOrd="0" presId="urn:microsoft.com/office/officeart/2005/8/layout/process4"/>
    <dgm:cxn modelId="{E772270B-398F-4AAA-BC43-62E97C994669}" type="presParOf" srcId="{A678BED1-40BD-4AED-97E6-6DEAA891301C}" destId="{06FB5B81-199B-4DFC-8087-048944EA0984}" srcOrd="0" destOrd="0" presId="urn:microsoft.com/office/officeart/2005/8/layout/process4"/>
    <dgm:cxn modelId="{BAA34E06-91E2-47C8-86CF-507C7619D294}" type="presParOf" srcId="{06FB5B81-199B-4DFC-8087-048944EA0984}" destId="{0E4BA4B8-59D6-4A60-BE6E-90E001FE1803}" srcOrd="0" destOrd="0" presId="urn:microsoft.com/office/officeart/2005/8/layout/process4"/>
    <dgm:cxn modelId="{2175685C-9DE6-4B53-B8EE-62A89ACEF0F9}" type="presParOf" srcId="{A678BED1-40BD-4AED-97E6-6DEAA891301C}" destId="{29E7E4B8-A3DA-4200-9B7D-7CC7E4D2693E}" srcOrd="1" destOrd="0" presId="urn:microsoft.com/office/officeart/2005/8/layout/process4"/>
    <dgm:cxn modelId="{465FF1FD-A3EF-458A-B18A-438A5A97BD35}" type="presParOf" srcId="{A678BED1-40BD-4AED-97E6-6DEAA891301C}" destId="{1F362BF1-D666-4EBB-B1AD-B78994B99DDD}" srcOrd="2" destOrd="0" presId="urn:microsoft.com/office/officeart/2005/8/layout/process4"/>
    <dgm:cxn modelId="{35B137C6-A6FF-49D4-A778-0CCD4EAA48B0}" type="presParOf" srcId="{1F362BF1-D666-4EBB-B1AD-B78994B99DDD}" destId="{5552308B-68AF-4E99-9FCB-837B9B20DFF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82E239-F0E7-4BAA-9B77-8600697426D3}" type="doc">
      <dgm:prSet loTypeId="urn:microsoft.com/office/officeart/2008/layout/LinedList" loCatId="list" qsTypeId="urn:microsoft.com/office/officeart/2005/8/quickstyle/simple5" qsCatId="simple" csTypeId="urn:microsoft.com/office/officeart/2005/8/colors/accent5_2" csCatId="accent5" phldr="1"/>
      <dgm:spPr/>
      <dgm:t>
        <a:bodyPr/>
        <a:lstStyle/>
        <a:p>
          <a:endParaRPr lang="en-US"/>
        </a:p>
      </dgm:t>
    </dgm:pt>
    <dgm:pt modelId="{5F4E46B5-5E94-4AC1-AFA9-4D1AEBC13FA7}">
      <dgm:prSet/>
      <dgm:spPr/>
      <dgm:t>
        <a:bodyPr/>
        <a:lstStyle/>
        <a:p>
          <a:endParaRPr lang="en-US" dirty="0"/>
        </a:p>
      </dgm:t>
    </dgm:pt>
    <dgm:pt modelId="{6F703B17-059E-4871-AC8D-A259251993B9}" type="parTrans" cxnId="{E07F0F1F-B556-4F8C-A1C6-F8D8CE124140}">
      <dgm:prSet/>
      <dgm:spPr/>
      <dgm:t>
        <a:bodyPr/>
        <a:lstStyle/>
        <a:p>
          <a:endParaRPr lang="en-US"/>
        </a:p>
      </dgm:t>
    </dgm:pt>
    <dgm:pt modelId="{36751143-E2B9-4D05-93CA-ECDAF02E8A2D}" type="sibTrans" cxnId="{E07F0F1F-B556-4F8C-A1C6-F8D8CE124140}">
      <dgm:prSet/>
      <dgm:spPr/>
      <dgm:t>
        <a:bodyPr/>
        <a:lstStyle/>
        <a:p>
          <a:endParaRPr lang="en-US"/>
        </a:p>
      </dgm:t>
    </dgm:pt>
    <dgm:pt modelId="{5A1B2C16-E5E8-479B-908C-F1A22F3F0D3B}">
      <dgm:prSet/>
      <dgm:spPr/>
      <dgm:t>
        <a:bodyPr/>
        <a:lstStyle/>
        <a:p>
          <a:endParaRPr lang="en-US" dirty="0"/>
        </a:p>
      </dgm:t>
    </dgm:pt>
    <dgm:pt modelId="{23620FE0-FEFC-4C88-B3B5-B7AE5D97347D}" type="sibTrans" cxnId="{7E2846F2-016A-4973-A004-93F1F274F5B6}">
      <dgm:prSet/>
      <dgm:spPr/>
      <dgm:t>
        <a:bodyPr/>
        <a:lstStyle/>
        <a:p>
          <a:endParaRPr lang="en-US"/>
        </a:p>
      </dgm:t>
    </dgm:pt>
    <dgm:pt modelId="{4BA2D1DC-C37C-41FC-9280-ACA693B11F7B}" type="parTrans" cxnId="{7E2846F2-016A-4973-A004-93F1F274F5B6}">
      <dgm:prSet/>
      <dgm:spPr/>
      <dgm:t>
        <a:bodyPr/>
        <a:lstStyle/>
        <a:p>
          <a:endParaRPr lang="en-US"/>
        </a:p>
      </dgm:t>
    </dgm:pt>
    <dgm:pt modelId="{129908CD-BD53-433B-A5D8-402899F1CB88}" type="pres">
      <dgm:prSet presAssocID="{C682E239-F0E7-4BAA-9B77-8600697426D3}" presName="vert0" presStyleCnt="0">
        <dgm:presLayoutVars>
          <dgm:dir/>
          <dgm:animOne val="branch"/>
          <dgm:animLvl val="lvl"/>
        </dgm:presLayoutVars>
      </dgm:prSet>
      <dgm:spPr/>
    </dgm:pt>
    <dgm:pt modelId="{5CDBBAE1-016E-48B2-8E06-AC5EC78A050A}" type="pres">
      <dgm:prSet presAssocID="{5A1B2C16-E5E8-479B-908C-F1A22F3F0D3B}" presName="thickLine" presStyleLbl="alignNode1" presStyleIdx="0" presStyleCnt="2"/>
      <dgm:spPr/>
    </dgm:pt>
    <dgm:pt modelId="{A930676A-17B1-42E6-9AA0-BACFBBBB3707}" type="pres">
      <dgm:prSet presAssocID="{5A1B2C16-E5E8-479B-908C-F1A22F3F0D3B}" presName="horz1" presStyleCnt="0"/>
      <dgm:spPr/>
    </dgm:pt>
    <dgm:pt modelId="{D98DB3E3-9D60-431D-8B7D-0B684D3ECE38}" type="pres">
      <dgm:prSet presAssocID="{5A1B2C16-E5E8-479B-908C-F1A22F3F0D3B}" presName="tx1" presStyleLbl="revTx" presStyleIdx="0" presStyleCnt="2" custScaleY="300293" custLinFactNeighborX="10714" custLinFactNeighborY="-8361"/>
      <dgm:spPr/>
    </dgm:pt>
    <dgm:pt modelId="{D5C2762D-8802-45F6-8559-D382194F430F}" type="pres">
      <dgm:prSet presAssocID="{5A1B2C16-E5E8-479B-908C-F1A22F3F0D3B}" presName="vert1" presStyleCnt="0"/>
      <dgm:spPr/>
    </dgm:pt>
    <dgm:pt modelId="{BF10A2DC-C427-4F08-8086-6D51AC4DB2A9}" type="pres">
      <dgm:prSet presAssocID="{5F4E46B5-5E94-4AC1-AFA9-4D1AEBC13FA7}" presName="thickLine" presStyleLbl="alignNode1" presStyleIdx="1" presStyleCnt="2"/>
      <dgm:spPr/>
    </dgm:pt>
    <dgm:pt modelId="{597D931B-6092-4F7F-97DF-CD1E0EAF940E}" type="pres">
      <dgm:prSet presAssocID="{5F4E46B5-5E94-4AC1-AFA9-4D1AEBC13FA7}" presName="horz1" presStyleCnt="0"/>
      <dgm:spPr/>
    </dgm:pt>
    <dgm:pt modelId="{D12CC1FA-3D35-43BE-87BA-047E81D99586}" type="pres">
      <dgm:prSet presAssocID="{5F4E46B5-5E94-4AC1-AFA9-4D1AEBC13FA7}" presName="tx1" presStyleLbl="revTx" presStyleIdx="1" presStyleCnt="2"/>
      <dgm:spPr/>
    </dgm:pt>
    <dgm:pt modelId="{F4F01B42-34FB-4785-AC02-12BE6192150C}" type="pres">
      <dgm:prSet presAssocID="{5F4E46B5-5E94-4AC1-AFA9-4D1AEBC13FA7}" presName="vert1" presStyleCnt="0"/>
      <dgm:spPr/>
    </dgm:pt>
  </dgm:ptLst>
  <dgm:cxnLst>
    <dgm:cxn modelId="{E07F0F1F-B556-4F8C-A1C6-F8D8CE124140}" srcId="{C682E239-F0E7-4BAA-9B77-8600697426D3}" destId="{5F4E46B5-5E94-4AC1-AFA9-4D1AEBC13FA7}" srcOrd="1" destOrd="0" parTransId="{6F703B17-059E-4871-AC8D-A259251993B9}" sibTransId="{36751143-E2B9-4D05-93CA-ECDAF02E8A2D}"/>
    <dgm:cxn modelId="{12EE2644-E7B6-4BE2-8722-AA1E37C65108}" type="presOf" srcId="{5A1B2C16-E5E8-479B-908C-F1A22F3F0D3B}" destId="{D98DB3E3-9D60-431D-8B7D-0B684D3ECE38}" srcOrd="0" destOrd="0" presId="urn:microsoft.com/office/officeart/2008/layout/LinedList"/>
    <dgm:cxn modelId="{77CC9B59-40E9-4F74-8465-045B524E15FB}" type="presOf" srcId="{C682E239-F0E7-4BAA-9B77-8600697426D3}" destId="{129908CD-BD53-433B-A5D8-402899F1CB88}" srcOrd="0" destOrd="0" presId="urn:microsoft.com/office/officeart/2008/layout/LinedList"/>
    <dgm:cxn modelId="{8A40779F-C924-44B1-B693-2E89B46C7631}" type="presOf" srcId="{5F4E46B5-5E94-4AC1-AFA9-4D1AEBC13FA7}" destId="{D12CC1FA-3D35-43BE-87BA-047E81D99586}" srcOrd="0" destOrd="0" presId="urn:microsoft.com/office/officeart/2008/layout/LinedList"/>
    <dgm:cxn modelId="{7E2846F2-016A-4973-A004-93F1F274F5B6}" srcId="{C682E239-F0E7-4BAA-9B77-8600697426D3}" destId="{5A1B2C16-E5E8-479B-908C-F1A22F3F0D3B}" srcOrd="0" destOrd="0" parTransId="{4BA2D1DC-C37C-41FC-9280-ACA693B11F7B}" sibTransId="{23620FE0-FEFC-4C88-B3B5-B7AE5D97347D}"/>
    <dgm:cxn modelId="{11EE0945-C101-42A7-8C5D-5F1EF3B13864}" type="presParOf" srcId="{129908CD-BD53-433B-A5D8-402899F1CB88}" destId="{5CDBBAE1-016E-48B2-8E06-AC5EC78A050A}" srcOrd="0" destOrd="0" presId="urn:microsoft.com/office/officeart/2008/layout/LinedList"/>
    <dgm:cxn modelId="{CBA2AEF4-5BB8-46F7-A33D-AF21A45D1E69}" type="presParOf" srcId="{129908CD-BD53-433B-A5D8-402899F1CB88}" destId="{A930676A-17B1-42E6-9AA0-BACFBBBB3707}" srcOrd="1" destOrd="0" presId="urn:microsoft.com/office/officeart/2008/layout/LinedList"/>
    <dgm:cxn modelId="{20F15C3E-4BDC-4129-BC3C-15F6B2CDC83D}" type="presParOf" srcId="{A930676A-17B1-42E6-9AA0-BACFBBBB3707}" destId="{D98DB3E3-9D60-431D-8B7D-0B684D3ECE38}" srcOrd="0" destOrd="0" presId="urn:microsoft.com/office/officeart/2008/layout/LinedList"/>
    <dgm:cxn modelId="{0B1BADC6-6AAE-421B-B4F2-55A58B5E326F}" type="presParOf" srcId="{A930676A-17B1-42E6-9AA0-BACFBBBB3707}" destId="{D5C2762D-8802-45F6-8559-D382194F430F}" srcOrd="1" destOrd="0" presId="urn:microsoft.com/office/officeart/2008/layout/LinedList"/>
    <dgm:cxn modelId="{441599D7-AD36-4034-91E1-DF43261DA4A4}" type="presParOf" srcId="{129908CD-BD53-433B-A5D8-402899F1CB88}" destId="{BF10A2DC-C427-4F08-8086-6D51AC4DB2A9}" srcOrd="2" destOrd="0" presId="urn:microsoft.com/office/officeart/2008/layout/LinedList"/>
    <dgm:cxn modelId="{952EC81E-78EF-4017-952B-D643FD74B9FA}" type="presParOf" srcId="{129908CD-BD53-433B-A5D8-402899F1CB88}" destId="{597D931B-6092-4F7F-97DF-CD1E0EAF940E}" srcOrd="3" destOrd="0" presId="urn:microsoft.com/office/officeart/2008/layout/LinedList"/>
    <dgm:cxn modelId="{EFC6D2C7-B9F6-4524-993D-28E9430CBE51}" type="presParOf" srcId="{597D931B-6092-4F7F-97DF-CD1E0EAF940E}" destId="{D12CC1FA-3D35-43BE-87BA-047E81D99586}" srcOrd="0" destOrd="0" presId="urn:microsoft.com/office/officeart/2008/layout/LinedList"/>
    <dgm:cxn modelId="{D9C42857-DC04-4F16-90DA-BAC20827D8B8}" type="presParOf" srcId="{597D931B-6092-4F7F-97DF-CD1E0EAF940E}" destId="{F4F01B42-34FB-4785-AC02-12BE6192150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91638-5F85-4D37-8E70-1923A7C2B812}">
      <dsp:nvSpPr>
        <dsp:cNvPr id="0" name=""/>
        <dsp:cNvSpPr/>
      </dsp:nvSpPr>
      <dsp:spPr>
        <a:xfrm>
          <a:off x="0" y="482"/>
          <a:ext cx="10471934"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E962B93-EA16-4E2E-87CA-5F1067B5A8B7}">
      <dsp:nvSpPr>
        <dsp:cNvPr id="0" name=""/>
        <dsp:cNvSpPr/>
      </dsp:nvSpPr>
      <dsp:spPr>
        <a:xfrm>
          <a:off x="0" y="482"/>
          <a:ext cx="10471934" cy="56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Introduction</a:t>
          </a:r>
        </a:p>
      </dsp:txBody>
      <dsp:txXfrm>
        <a:off x="0" y="482"/>
        <a:ext cx="10471934" cy="564220"/>
      </dsp:txXfrm>
    </dsp:sp>
    <dsp:sp modelId="{CDAC0221-0571-4ED2-AF5D-900FE83C815A}">
      <dsp:nvSpPr>
        <dsp:cNvPr id="0" name=""/>
        <dsp:cNvSpPr/>
      </dsp:nvSpPr>
      <dsp:spPr>
        <a:xfrm>
          <a:off x="0" y="564702"/>
          <a:ext cx="10471934" cy="0"/>
        </a:xfrm>
        <a:prstGeom prst="line">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6089BC1-7FE8-49C2-AA1D-820BD74F419D}">
      <dsp:nvSpPr>
        <dsp:cNvPr id="0" name=""/>
        <dsp:cNvSpPr/>
      </dsp:nvSpPr>
      <dsp:spPr>
        <a:xfrm>
          <a:off x="0" y="564702"/>
          <a:ext cx="10471934" cy="56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Abstract</a:t>
          </a:r>
        </a:p>
      </dsp:txBody>
      <dsp:txXfrm>
        <a:off x="0" y="564702"/>
        <a:ext cx="10471934" cy="564220"/>
      </dsp:txXfrm>
    </dsp:sp>
    <dsp:sp modelId="{0F3D84E1-C26D-4060-9D4A-F8A214E6C4DF}">
      <dsp:nvSpPr>
        <dsp:cNvPr id="0" name=""/>
        <dsp:cNvSpPr/>
      </dsp:nvSpPr>
      <dsp:spPr>
        <a:xfrm>
          <a:off x="0" y="1128923"/>
          <a:ext cx="10471934" cy="0"/>
        </a:xfrm>
        <a:prstGeom prst="lin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4F32403-0A6C-4CF0-A2E0-948E624CB855}">
      <dsp:nvSpPr>
        <dsp:cNvPr id="0" name=""/>
        <dsp:cNvSpPr/>
      </dsp:nvSpPr>
      <dsp:spPr>
        <a:xfrm>
          <a:off x="0" y="1128923"/>
          <a:ext cx="10471934" cy="56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Literature Review</a:t>
          </a:r>
        </a:p>
      </dsp:txBody>
      <dsp:txXfrm>
        <a:off x="0" y="1128923"/>
        <a:ext cx="10471934" cy="564220"/>
      </dsp:txXfrm>
    </dsp:sp>
    <dsp:sp modelId="{C2BA1032-87D5-4F23-A24F-46681B84374A}">
      <dsp:nvSpPr>
        <dsp:cNvPr id="0" name=""/>
        <dsp:cNvSpPr/>
      </dsp:nvSpPr>
      <dsp:spPr>
        <a:xfrm>
          <a:off x="0" y="1693143"/>
          <a:ext cx="10471934" cy="0"/>
        </a:xfrm>
        <a:prstGeom prst="line">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w="9525" cap="rnd" cmpd="sng" algn="ctr">
          <a:solidFill>
            <a:schemeClr val="accent5">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B2144AA-F664-4F47-B88D-8A4FDD31AA39}">
      <dsp:nvSpPr>
        <dsp:cNvPr id="0" name=""/>
        <dsp:cNvSpPr/>
      </dsp:nvSpPr>
      <dsp:spPr>
        <a:xfrm>
          <a:off x="0" y="1693143"/>
          <a:ext cx="10471934" cy="56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Basic Idea of The Project</a:t>
          </a:r>
        </a:p>
      </dsp:txBody>
      <dsp:txXfrm>
        <a:off x="0" y="1693143"/>
        <a:ext cx="10471934" cy="564220"/>
      </dsp:txXfrm>
    </dsp:sp>
    <dsp:sp modelId="{A2A52D9C-717B-4AD3-874F-A8E2A7B2AF0E}">
      <dsp:nvSpPr>
        <dsp:cNvPr id="0" name=""/>
        <dsp:cNvSpPr/>
      </dsp:nvSpPr>
      <dsp:spPr>
        <a:xfrm>
          <a:off x="0" y="2257364"/>
          <a:ext cx="10471934" cy="0"/>
        </a:xfrm>
        <a:prstGeom prst="line">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w="9525" cap="rnd" cmpd="sng" algn="ctr">
          <a:solidFill>
            <a:schemeClr val="accent6">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54FFE1F-F058-4159-9DC7-2355AA8CC141}">
      <dsp:nvSpPr>
        <dsp:cNvPr id="0" name=""/>
        <dsp:cNvSpPr/>
      </dsp:nvSpPr>
      <dsp:spPr>
        <a:xfrm>
          <a:off x="0" y="2257364"/>
          <a:ext cx="10471934" cy="56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kern="1200" dirty="0">
              <a:latin typeface="Times New Roman" panose="02020603050405020304" pitchFamily="18" charset="0"/>
              <a:cs typeface="Times New Roman" panose="02020603050405020304" pitchFamily="18" charset="0"/>
            </a:rPr>
            <a:t>Software Implementation For Smart Irrigation System</a:t>
          </a:r>
          <a:r>
            <a:rPr lang="en-US" sz="2700" kern="1200" dirty="0">
              <a:latin typeface="Times New Roman" panose="02020603050405020304" pitchFamily="18" charset="0"/>
              <a:cs typeface="Times New Roman" panose="02020603050405020304" pitchFamily="18" charset="0"/>
            </a:rPr>
            <a:t>	</a:t>
          </a:r>
        </a:p>
      </dsp:txBody>
      <dsp:txXfrm>
        <a:off x="0" y="2257364"/>
        <a:ext cx="10471934" cy="564220"/>
      </dsp:txXfrm>
    </dsp:sp>
    <dsp:sp modelId="{E5B97E1E-5007-4AEA-B9D8-FBA666928CA3}">
      <dsp:nvSpPr>
        <dsp:cNvPr id="0" name=""/>
        <dsp:cNvSpPr/>
      </dsp:nvSpPr>
      <dsp:spPr>
        <a:xfrm>
          <a:off x="0" y="2821584"/>
          <a:ext cx="10471934"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058A546-DCDA-4DDD-B2DD-60BFF3CB3BBF}">
      <dsp:nvSpPr>
        <dsp:cNvPr id="0" name=""/>
        <dsp:cNvSpPr/>
      </dsp:nvSpPr>
      <dsp:spPr>
        <a:xfrm>
          <a:off x="0" y="2821584"/>
          <a:ext cx="10471934" cy="56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kern="1200" dirty="0">
              <a:latin typeface="Times New Roman" panose="02020603050405020304" pitchFamily="18" charset="0"/>
              <a:cs typeface="Times New Roman" panose="02020603050405020304" pitchFamily="18" charset="0"/>
            </a:rPr>
            <a:t>Results and Discussion</a:t>
          </a:r>
        </a:p>
      </dsp:txBody>
      <dsp:txXfrm>
        <a:off x="0" y="2821584"/>
        <a:ext cx="10471934" cy="564220"/>
      </dsp:txXfrm>
    </dsp:sp>
    <dsp:sp modelId="{7A09C0B9-F24A-4777-8E99-3A5BCBB15A15}">
      <dsp:nvSpPr>
        <dsp:cNvPr id="0" name=""/>
        <dsp:cNvSpPr/>
      </dsp:nvSpPr>
      <dsp:spPr>
        <a:xfrm>
          <a:off x="0" y="3385805"/>
          <a:ext cx="10471934" cy="0"/>
        </a:xfrm>
        <a:prstGeom prst="line">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28B7A46-5AEC-4A66-BF20-31AF82585A01}">
      <dsp:nvSpPr>
        <dsp:cNvPr id="0" name=""/>
        <dsp:cNvSpPr/>
      </dsp:nvSpPr>
      <dsp:spPr>
        <a:xfrm>
          <a:off x="0" y="3385805"/>
          <a:ext cx="10471934" cy="56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Future Work</a:t>
          </a:r>
        </a:p>
      </dsp:txBody>
      <dsp:txXfrm>
        <a:off x="0" y="3385805"/>
        <a:ext cx="10471934" cy="564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BA4B8-59D6-4A60-BE6E-90E001FE1803}">
      <dsp:nvSpPr>
        <dsp:cNvPr id="0" name=""/>
        <dsp:cNvSpPr/>
      </dsp:nvSpPr>
      <dsp:spPr>
        <a:xfrm>
          <a:off x="0" y="3120962"/>
          <a:ext cx="5741533" cy="204768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As an Engineer our responsibility is to provide better solution for our society. From this point of view we are going to develop a Smart irrigation system solution by using Ultrasonic sensor, Soil Moisture Sensor, Arduino Uno, 2N2222 BIPOLAR Silicon NPN Low Power High Frequency Bipolar Transistor (500mW, 200ºC), Relay Active animate relay model, Capacitor, Inductor and other necessary components.</a:t>
          </a:r>
        </a:p>
      </dsp:txBody>
      <dsp:txXfrm>
        <a:off x="0" y="3120962"/>
        <a:ext cx="5741533" cy="2047689"/>
      </dsp:txXfrm>
    </dsp:sp>
    <dsp:sp modelId="{5552308B-68AF-4E99-9FCB-837B9B20DFF8}">
      <dsp:nvSpPr>
        <dsp:cNvPr id="0" name=""/>
        <dsp:cNvSpPr/>
      </dsp:nvSpPr>
      <dsp:spPr>
        <a:xfrm rot="10800000">
          <a:off x="0" y="2331"/>
          <a:ext cx="5741533" cy="3149345"/>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Irrigation is the process by which we supply water to land or crops to help better growth of different types of crops. In our country our farmers are actually using the traditional method for watering the crops and monitoring the growth. We are come here with a smart solution for our farmers-called smart irrigation. </a:t>
          </a:r>
        </a:p>
      </dsp:txBody>
      <dsp:txXfrm rot="10800000">
        <a:off x="0" y="2331"/>
        <a:ext cx="5741533" cy="2046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BBAE1-016E-48B2-8E06-AC5EC78A050A}">
      <dsp:nvSpPr>
        <dsp:cNvPr id="0" name=""/>
        <dsp:cNvSpPr/>
      </dsp:nvSpPr>
      <dsp:spPr>
        <a:xfrm>
          <a:off x="0" y="446"/>
          <a:ext cx="6282266" cy="0"/>
        </a:xfrm>
        <a:prstGeom prst="line">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w="9525" cap="rnd" cmpd="sng" algn="ctr">
          <a:solidFill>
            <a:schemeClr val="accent5">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D98DB3E3-9D60-431D-8B7D-0B684D3ECE38}">
      <dsp:nvSpPr>
        <dsp:cNvPr id="0" name=""/>
        <dsp:cNvSpPr/>
      </dsp:nvSpPr>
      <dsp:spPr>
        <a:xfrm>
          <a:off x="6135" y="0"/>
          <a:ext cx="6276130" cy="2736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6135" y="0"/>
        <a:ext cx="6276130" cy="2736847"/>
      </dsp:txXfrm>
    </dsp:sp>
    <dsp:sp modelId="{BF10A2DC-C427-4F08-8086-6D51AC4DB2A9}">
      <dsp:nvSpPr>
        <dsp:cNvPr id="0" name=""/>
        <dsp:cNvSpPr/>
      </dsp:nvSpPr>
      <dsp:spPr>
        <a:xfrm>
          <a:off x="0" y="2737294"/>
          <a:ext cx="6282266" cy="0"/>
        </a:xfrm>
        <a:prstGeom prst="line">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w="9525" cap="rnd" cmpd="sng" algn="ctr">
          <a:solidFill>
            <a:schemeClr val="accent5">
              <a:hueOff val="0"/>
              <a:satOff val="0"/>
              <a:lumOff val="0"/>
              <a:alphaOff val="0"/>
            </a:schemeClr>
          </a:solidFill>
          <a:prstDash val="solid"/>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1">
          <a:scrgbClr r="0" g="0" b="0"/>
        </a:lnRef>
        <a:fillRef idx="3">
          <a:scrgbClr r="0" g="0" b="0"/>
        </a:fillRef>
        <a:effectRef idx="3">
          <a:scrgbClr r="0" g="0" b="0"/>
        </a:effectRef>
        <a:fontRef idx="minor">
          <a:schemeClr val="lt1"/>
        </a:fontRef>
      </dsp:style>
    </dsp:sp>
    <dsp:sp modelId="{D12CC1FA-3D35-43BE-87BA-047E81D99586}">
      <dsp:nvSpPr>
        <dsp:cNvPr id="0" name=""/>
        <dsp:cNvSpPr/>
      </dsp:nvSpPr>
      <dsp:spPr>
        <a:xfrm>
          <a:off x="0" y="2737294"/>
          <a:ext cx="6282266" cy="91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endParaRPr lang="en-US" sz="4200" kern="1200" dirty="0"/>
        </a:p>
      </dsp:txBody>
      <dsp:txXfrm>
        <a:off x="0" y="2737294"/>
        <a:ext cx="6282266" cy="91139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8/12/2022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46CEE3-4835-4F73-BA0B-02C09C038718}" type="slidenum">
              <a:rPr lang="en-US" smtClean="0"/>
              <a:t>3</a:t>
            </a:fld>
            <a:endParaRPr lang="en-US" dirty="0"/>
          </a:p>
        </p:txBody>
      </p:sp>
    </p:spTree>
    <p:extLst>
      <p:ext uri="{BB962C8B-B14F-4D97-AF65-F5344CB8AC3E}">
        <p14:creationId xmlns:p14="http://schemas.microsoft.com/office/powerpoint/2010/main" val="3805072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8/12/2022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E59DB-4C5A-44A3-897C-FF6803F94296}" type="datetime1">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6B6E0-E0F8-4800-BD74-7D33DFE5ED7E}" type="datetime1">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6DC824-D0E7-4046-8B44-4AAD1C4DE2CF}" type="datetime1">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CD7CBA-5256-42F3-BAB5-33F095514AE3}" type="datetime1">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80C04-2E33-403B-B014-7E203A57326C}" type="datetime1">
              <a:rPr lang="en-US" smtClean="0"/>
              <a:t>8/12/2022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92A49D-7D7F-4D69-A8AA-65D6B58C15F2}" type="datetime1">
              <a:rPr lang="en-US" smtClean="0"/>
              <a:t>8/12/2022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8/12/2022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8/12/2022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4.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3.png"/><Relationship Id="rId5" Type="http://schemas.openxmlformats.org/officeDocument/2006/relationships/diagramQuickStyle" Target="../diagrams/quickStyle3.xml"/><Relationship Id="rId10" Type="http://schemas.openxmlformats.org/officeDocument/2006/relationships/image" Target="../media/image12.jpg"/><Relationship Id="rId4" Type="http://schemas.openxmlformats.org/officeDocument/2006/relationships/diagramLayout" Target="../diagrams/layout3.xml"/><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16351BD-4BE1-47AD-8B65-1472A3BE63E4}"/>
              </a:ext>
            </a:extLst>
          </p:cNvPr>
          <p:cNvSpPr>
            <a:spLocks noGrp="1"/>
          </p:cNvSpPr>
          <p:nvPr>
            <p:ph type="subTitle" idx="1"/>
          </p:nvPr>
        </p:nvSpPr>
        <p:spPr>
          <a:xfrm>
            <a:off x="2497137" y="2357241"/>
            <a:ext cx="7197726" cy="1309598"/>
          </a:xfrm>
        </p:spPr>
        <p:txBody>
          <a:bodyPr>
            <a:normAutofit fontScale="85000" lnSpcReduction="20000"/>
          </a:bodyPr>
          <a:lstStyle/>
          <a:p>
            <a:pPr algn="ctr"/>
            <a:r>
              <a:rPr lang="en-US" sz="2400" b="1" dirty="0"/>
              <a:t>Submitted to</a:t>
            </a:r>
          </a:p>
          <a:p>
            <a:pPr algn="ctr"/>
            <a:r>
              <a:rPr lang="en-US" dirty="0"/>
              <a:t>“DR. MUHIBUL HAQUE BHUYAN”</a:t>
            </a:r>
          </a:p>
          <a:p>
            <a:pPr algn="ctr"/>
            <a:endParaRPr lang="en-US" dirty="0"/>
          </a:p>
          <a:p>
            <a:pPr algn="ctr"/>
            <a:r>
              <a:rPr lang="en-US" dirty="0"/>
              <a:t>Group members</a:t>
            </a:r>
          </a:p>
        </p:txBody>
      </p:sp>
      <p:graphicFrame>
        <p:nvGraphicFramePr>
          <p:cNvPr id="6" name="Table 5">
            <a:extLst>
              <a:ext uri="{FF2B5EF4-FFF2-40B4-BE49-F238E27FC236}">
                <a16:creationId xmlns:a16="http://schemas.microsoft.com/office/drawing/2014/main" id="{586C3273-71E3-4744-8A9D-2A8A2979F026}"/>
              </a:ext>
            </a:extLst>
          </p:cNvPr>
          <p:cNvGraphicFramePr>
            <a:graphicFrameLocks noGrp="1"/>
          </p:cNvGraphicFramePr>
          <p:nvPr>
            <p:extLst>
              <p:ext uri="{D42A27DB-BD31-4B8C-83A1-F6EECF244321}">
                <p14:modId xmlns:p14="http://schemas.microsoft.com/office/powerpoint/2010/main" val="1205818292"/>
              </p:ext>
            </p:extLst>
          </p:nvPr>
        </p:nvGraphicFramePr>
        <p:xfrm>
          <a:off x="2846728" y="3810000"/>
          <a:ext cx="6999288" cy="2336726"/>
        </p:xfrm>
        <a:graphic>
          <a:graphicData uri="http://schemas.openxmlformats.org/drawingml/2006/table">
            <a:tbl>
              <a:tblPr firstRow="1" bandRow="1">
                <a:tableStyleId>{5C22544A-7EE6-4342-B048-85BDC9FD1C3A}</a:tableStyleId>
              </a:tblPr>
              <a:tblGrid>
                <a:gridCol w="3499644">
                  <a:extLst>
                    <a:ext uri="{9D8B030D-6E8A-4147-A177-3AD203B41FA5}">
                      <a16:colId xmlns:a16="http://schemas.microsoft.com/office/drawing/2014/main" val="20000"/>
                    </a:ext>
                  </a:extLst>
                </a:gridCol>
                <a:gridCol w="3499644">
                  <a:extLst>
                    <a:ext uri="{9D8B030D-6E8A-4147-A177-3AD203B41FA5}">
                      <a16:colId xmlns:a16="http://schemas.microsoft.com/office/drawing/2014/main" val="20001"/>
                    </a:ext>
                  </a:extLst>
                </a:gridCol>
              </a:tblGrid>
              <a:tr h="415044">
                <a:tc>
                  <a:txBody>
                    <a:bodyPr/>
                    <a:lstStyle/>
                    <a:p>
                      <a:r>
                        <a:rPr lang="en-US" sz="1600" dirty="0"/>
                        <a:t>                     Name</a:t>
                      </a:r>
                    </a:p>
                  </a:txBody>
                  <a:tcPr marT="38100" marB="38100"/>
                </a:tc>
                <a:tc>
                  <a:txBody>
                    <a:bodyPr/>
                    <a:lstStyle/>
                    <a:p>
                      <a:r>
                        <a:rPr lang="en-US" sz="1600" dirty="0"/>
                        <a:t>                 ID</a:t>
                      </a:r>
                    </a:p>
                  </a:txBody>
                  <a:tcPr marT="38100" marB="38100"/>
                </a:tc>
                <a:extLst>
                  <a:ext uri="{0D108BD9-81ED-4DB2-BD59-A6C34878D82A}">
                    <a16:rowId xmlns:a16="http://schemas.microsoft.com/office/drawing/2014/main" val="10000"/>
                  </a:ext>
                </a:extLst>
              </a:tr>
              <a:tr h="359833">
                <a:tc>
                  <a:txBody>
                    <a:bodyPr/>
                    <a:lstStyle/>
                    <a:p>
                      <a:pPr algn="ctr"/>
                      <a:r>
                        <a:rPr lang="en-US" sz="16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MD ASHRAFUL AMIN SAKIB</a:t>
                      </a:r>
                      <a:endParaRPr lang="en-US" sz="1600" dirty="0"/>
                    </a:p>
                  </a:txBody>
                  <a:tcPr marT="38100" marB="38100"/>
                </a:tc>
                <a:tc>
                  <a:txBody>
                    <a:bodyPr/>
                    <a:lstStyle/>
                    <a:p>
                      <a:pPr marL="0" marR="126365" algn="ctr">
                        <a:lnSpc>
                          <a:spcPct val="10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20-42940-1</a:t>
                      </a:r>
                    </a:p>
                  </a:txBody>
                  <a:tcPr marL="0" marR="0" marT="0" marB="0"/>
                </a:tc>
                <a:extLst>
                  <a:ext uri="{0D108BD9-81ED-4DB2-BD59-A6C34878D82A}">
                    <a16:rowId xmlns:a16="http://schemas.microsoft.com/office/drawing/2014/main" val="10001"/>
                  </a:ext>
                </a:extLst>
              </a:tr>
              <a:tr h="359833">
                <a:tc>
                  <a:txBody>
                    <a:bodyPr/>
                    <a:lstStyle/>
                    <a:p>
                      <a:pPr algn="ctr"/>
                      <a:r>
                        <a:rPr lang="en-US" sz="160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ABDULLAH AL MAHADI</a:t>
                      </a:r>
                      <a:endParaRPr lang="en-US" sz="1600" dirty="0"/>
                    </a:p>
                  </a:txBody>
                  <a:tcPr marT="38100" marB="38100"/>
                </a:tc>
                <a:tc>
                  <a:txBody>
                    <a:bodyPr/>
                    <a:lstStyle/>
                    <a:p>
                      <a:r>
                        <a:rPr lang="en-US" sz="1600" dirty="0"/>
                        <a:t>                       </a:t>
                      </a:r>
                      <a:r>
                        <a:rPr lang="en-US" sz="1800" kern="1200" dirty="0">
                          <a:solidFill>
                            <a:schemeClr val="dk1"/>
                          </a:solidFill>
                          <a:effectLst/>
                          <a:latin typeface="+mn-lt"/>
                          <a:ea typeface="+mn-ea"/>
                          <a:cs typeface="+mn-cs"/>
                        </a:rPr>
                        <a:t>20-42044-1</a:t>
                      </a:r>
                      <a:endParaRPr lang="en-US" sz="1600" dirty="0"/>
                    </a:p>
                  </a:txBody>
                  <a:tcPr marT="38100" marB="38100"/>
                </a:tc>
                <a:extLst>
                  <a:ext uri="{0D108BD9-81ED-4DB2-BD59-A6C34878D82A}">
                    <a16:rowId xmlns:a16="http://schemas.microsoft.com/office/drawing/2014/main" val="10002"/>
                  </a:ext>
                </a:extLst>
              </a:tr>
              <a:tr h="359833">
                <a:tc>
                  <a:txBody>
                    <a:bodyPr/>
                    <a:lstStyle/>
                    <a:p>
                      <a:pPr algn="ctr"/>
                      <a:r>
                        <a:rPr lang="en-US" sz="1600" dirty="0"/>
                        <a:t>           </a:t>
                      </a:r>
                      <a:r>
                        <a:rPr lang="en-US" sz="1800" kern="1200" dirty="0">
                          <a:solidFill>
                            <a:schemeClr val="dk1"/>
                          </a:solidFill>
                          <a:effectLst/>
                          <a:latin typeface="+mn-lt"/>
                          <a:ea typeface="+mn-ea"/>
                          <a:cs typeface="+mn-cs"/>
                        </a:rPr>
                        <a:t>PARTHA ROY</a:t>
                      </a:r>
                      <a:endParaRPr lang="en-US" sz="1600" dirty="0"/>
                    </a:p>
                  </a:txBody>
                  <a:tcPr marT="38100" marB="38100"/>
                </a:tc>
                <a:tc>
                  <a:txBody>
                    <a:bodyPr/>
                    <a:lstStyle/>
                    <a:p>
                      <a:r>
                        <a:rPr lang="en-US" sz="1800" b="0" i="0"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20-43575-1</a:t>
                      </a:r>
                      <a:endParaRPr lang="en-US" sz="1600" dirty="0"/>
                    </a:p>
                  </a:txBody>
                  <a:tcPr marT="38100" marB="38100"/>
                </a:tc>
                <a:extLst>
                  <a:ext uri="{0D108BD9-81ED-4DB2-BD59-A6C34878D82A}">
                    <a16:rowId xmlns:a16="http://schemas.microsoft.com/office/drawing/2014/main" val="10003"/>
                  </a:ext>
                </a:extLst>
              </a:tr>
              <a:tr h="389587">
                <a:tc>
                  <a:txBody>
                    <a:bodyPr/>
                    <a:lstStyle/>
                    <a:p>
                      <a:pPr algn="ctr"/>
                      <a:r>
                        <a:rPr lang="en-US" sz="1600" dirty="0"/>
                        <a:t>             </a:t>
                      </a:r>
                      <a:r>
                        <a:rPr lang="en-US" sz="1800" kern="1200" dirty="0">
                          <a:solidFill>
                            <a:schemeClr val="dk1"/>
                          </a:solidFill>
                          <a:effectLst/>
                          <a:latin typeface="+mn-lt"/>
                          <a:ea typeface="+mn-ea"/>
                          <a:cs typeface="+mn-cs"/>
                        </a:rPr>
                        <a:t>PARTHA MALAKAR</a:t>
                      </a:r>
                      <a:endParaRPr lang="en-US" sz="1600" dirty="0"/>
                    </a:p>
                  </a:txBody>
                  <a:tcPr marT="38100" marB="38100"/>
                </a:tc>
                <a:tc>
                  <a:txBody>
                    <a:bodyPr/>
                    <a:lstStyle/>
                    <a:p>
                      <a:r>
                        <a:rPr lang="en-US" sz="1600" dirty="0"/>
                        <a:t>                       </a:t>
                      </a:r>
                      <a:r>
                        <a:rPr lang="en-US" sz="1800" kern="1200" dirty="0">
                          <a:solidFill>
                            <a:schemeClr val="dk1"/>
                          </a:solidFill>
                          <a:effectLst/>
                          <a:latin typeface="+mn-lt"/>
                          <a:ea typeface="+mn-ea"/>
                          <a:cs typeface="+mn-cs"/>
                        </a:rPr>
                        <a:t>20-42908-1</a:t>
                      </a:r>
                      <a:endParaRPr lang="en-US" sz="1600" dirty="0"/>
                    </a:p>
                  </a:txBody>
                  <a:tcPr marT="38100" marB="38100"/>
                </a:tc>
                <a:extLst>
                  <a:ext uri="{0D108BD9-81ED-4DB2-BD59-A6C34878D82A}">
                    <a16:rowId xmlns:a16="http://schemas.microsoft.com/office/drawing/2014/main" val="10004"/>
                  </a:ext>
                </a:extLst>
              </a:tr>
              <a:tr h="452596">
                <a:tc>
                  <a:txBody>
                    <a:bodyPr/>
                    <a:lstStyle/>
                    <a:p>
                      <a:pPr algn="ctr"/>
                      <a:r>
                        <a:rPr lang="en-US" sz="1600" dirty="0"/>
                        <a:t>            </a:t>
                      </a:r>
                      <a:r>
                        <a:rPr lang="en-US" sz="1800" b="0" i="0" kern="1200" dirty="0">
                          <a:solidFill>
                            <a:schemeClr val="dk1"/>
                          </a:solidFill>
                          <a:effectLst/>
                          <a:latin typeface="+mn-lt"/>
                          <a:ea typeface="+mn-ea"/>
                          <a:cs typeface="+mn-cs"/>
                        </a:rPr>
                        <a:t>SUBRATA DAS</a:t>
                      </a:r>
                      <a:endParaRPr lang="en-US" sz="1600" dirty="0"/>
                    </a:p>
                  </a:txBody>
                  <a:tcPr marT="38100" marB="38100"/>
                </a:tc>
                <a:tc>
                  <a:txBody>
                    <a:bodyPr/>
                    <a:lstStyle/>
                    <a:p>
                      <a:pPr algn="l"/>
                      <a:r>
                        <a:rPr lang="en-US" sz="1800" b="0" i="0" kern="1200" dirty="0">
                          <a:solidFill>
                            <a:schemeClr val="dk1"/>
                          </a:solidFill>
                          <a:effectLst/>
                          <a:latin typeface="+mn-lt"/>
                          <a:ea typeface="+mn-ea"/>
                          <a:cs typeface="+mn-cs"/>
                        </a:rPr>
                        <a:t>                    19-40015-1</a:t>
                      </a:r>
                      <a:endParaRPr lang="en-US" sz="1600" dirty="0"/>
                    </a:p>
                  </a:txBody>
                  <a:tcPr marT="38100" marB="38100"/>
                </a:tc>
                <a:extLst>
                  <a:ext uri="{0D108BD9-81ED-4DB2-BD59-A6C34878D82A}">
                    <a16:rowId xmlns:a16="http://schemas.microsoft.com/office/drawing/2014/main" val="10005"/>
                  </a:ext>
                </a:extLst>
              </a:tr>
            </a:tbl>
          </a:graphicData>
        </a:graphic>
      </p:graphicFrame>
      <p:sp>
        <p:nvSpPr>
          <p:cNvPr id="4" name="Rectangle 1">
            <a:extLst>
              <a:ext uri="{FF2B5EF4-FFF2-40B4-BE49-F238E27FC236}">
                <a16:creationId xmlns:a16="http://schemas.microsoft.com/office/drawing/2014/main" id="{ED60971D-5685-76FC-E45E-5CC8445CB15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FE94195B-840C-02E8-291D-0DF8ACCB5D95}"/>
              </a:ext>
            </a:extLst>
          </p:cNvPr>
          <p:cNvSpPr txBox="1"/>
          <p:nvPr/>
        </p:nvSpPr>
        <p:spPr>
          <a:xfrm>
            <a:off x="714376" y="542925"/>
            <a:ext cx="11020424" cy="1446550"/>
          </a:xfrm>
          <a:prstGeom prst="rect">
            <a:avLst/>
          </a:prstGeom>
          <a:noFill/>
        </p:spPr>
        <p:txBody>
          <a:bodyPr wrap="square" rtlCol="0">
            <a:spAutoFit/>
          </a:bodyPr>
          <a:lstStyle/>
          <a:p>
            <a:pPr algn="ctr"/>
            <a:r>
              <a:rPr lang="en-US" sz="3200" b="1" dirty="0"/>
              <a:t>Welcome To</a:t>
            </a:r>
            <a:br>
              <a:rPr lang="en-US" sz="3200" b="1" dirty="0"/>
            </a:br>
            <a:r>
              <a:rPr lang="en-US" sz="3200" b="1" dirty="0"/>
              <a:t> </a:t>
            </a:r>
            <a:r>
              <a:rPr lang="en-US" sz="2800" b="1" dirty="0"/>
              <a:t>Microprocessors and Embedded Systems [L]</a:t>
            </a:r>
            <a:br>
              <a:rPr lang="en-US" sz="2800" b="1" dirty="0"/>
            </a:br>
            <a:r>
              <a:rPr lang="en-US" sz="2400" dirty="0"/>
              <a:t>Group-08, Final Presentation</a:t>
            </a:r>
          </a:p>
        </p:txBody>
      </p:sp>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455E-4AE3-D7E4-8963-C95423D75E59}"/>
              </a:ext>
            </a:extLst>
          </p:cNvPr>
          <p:cNvSpPr>
            <a:spLocks noGrp="1"/>
          </p:cNvSpPr>
          <p:nvPr>
            <p:ph type="title"/>
          </p:nvPr>
        </p:nvSpPr>
        <p:spPr>
          <a:xfrm>
            <a:off x="687578" y="847986"/>
            <a:ext cx="4099947" cy="999067"/>
          </a:xfrm>
        </p:spPr>
        <p:txBody>
          <a:bodyPr>
            <a:normAutofit/>
          </a:bodyPr>
          <a:lstStyle/>
          <a:p>
            <a:pPr lvl="0"/>
            <a:r>
              <a:rPr lang="en-US" sz="2800" b="1"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92C88A69-28C1-16F5-6F49-2C45955ADAEC}"/>
              </a:ext>
            </a:extLst>
          </p:cNvPr>
          <p:cNvSpPr>
            <a:spLocks noGrp="1"/>
          </p:cNvSpPr>
          <p:nvPr>
            <p:ph idx="1"/>
          </p:nvPr>
        </p:nvSpPr>
        <p:spPr>
          <a:xfrm>
            <a:off x="664171" y="1962309"/>
            <a:ext cx="4663516" cy="3458966"/>
          </a:xfrm>
        </p:spPr>
        <p:txBody>
          <a:bodyPr>
            <a:normAutofit/>
          </a:bodyPr>
          <a:lstStyle/>
          <a:p>
            <a:pPr>
              <a:buFont typeface="Arial" panose="020B0604020202020204" pitchFamily="34" charset="0"/>
              <a:buChar char="•"/>
            </a:pPr>
            <a:r>
              <a:rPr lang="en-US" dirty="0"/>
              <a:t>Purpose of the project.</a:t>
            </a:r>
          </a:p>
          <a:p>
            <a:pPr>
              <a:buFont typeface="Arial" panose="020B0604020202020204" pitchFamily="34" charset="0"/>
              <a:buChar char="•"/>
            </a:pPr>
            <a:r>
              <a:rPr lang="en-US" dirty="0"/>
              <a:t>Outcome of the project.</a:t>
            </a:r>
          </a:p>
          <a:p>
            <a:pPr>
              <a:buFont typeface="Arial" panose="020B0604020202020204" pitchFamily="34" charset="0"/>
              <a:buChar char="•"/>
            </a:pPr>
            <a:r>
              <a:rPr lang="en-US" dirty="0"/>
              <a:t>Methods to improve.</a:t>
            </a:r>
          </a:p>
          <a:p>
            <a:pPr>
              <a:buFont typeface="Arial" panose="020B0604020202020204" pitchFamily="34" charset="0"/>
              <a:buChar char="•"/>
            </a:pPr>
            <a:r>
              <a:rPr lang="en-US" dirty="0"/>
              <a:t>Testing new modules for improvement.</a:t>
            </a:r>
          </a:p>
          <a:p>
            <a:pPr>
              <a:buFont typeface="Arial" panose="020B0604020202020204" pitchFamily="34" charset="0"/>
              <a:buChar char="•"/>
            </a:pPr>
            <a:r>
              <a:rPr lang="en-US" dirty="0"/>
              <a:t>Platform independent workflow making.</a:t>
            </a:r>
          </a:p>
          <a:p>
            <a:pPr>
              <a:buFont typeface="Arial" panose="020B0604020202020204" pitchFamily="34" charset="0"/>
              <a:buChar char="•"/>
            </a:pPr>
            <a:r>
              <a:rPr lang="en-US" dirty="0"/>
              <a:t>Energy generation and consumption.</a:t>
            </a:r>
          </a:p>
          <a:p>
            <a:pPr>
              <a:buFont typeface="Arial" panose="020B0604020202020204" pitchFamily="34" charset="0"/>
              <a:buChar char="•"/>
            </a:pPr>
            <a:r>
              <a:rPr lang="en-US" dirty="0"/>
              <a:t>Adding functionalities.</a:t>
            </a:r>
          </a:p>
          <a:p>
            <a:pPr>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085DBFC4-D2CB-1BA0-435E-E8F0C12C1827}"/>
              </a:ext>
            </a:extLst>
          </p:cNvPr>
          <p:cNvPicPr>
            <a:picLocks noChangeAspect="1"/>
          </p:cNvPicPr>
          <p:nvPr/>
        </p:nvPicPr>
        <p:blipFill>
          <a:blip r:embed="rId3"/>
          <a:stretch>
            <a:fillRect/>
          </a:stretch>
        </p:blipFill>
        <p:spPr>
          <a:xfrm>
            <a:off x="5219700" y="-319"/>
            <a:ext cx="6972300" cy="3810000"/>
          </a:xfrm>
          <a:prstGeom prst="rect">
            <a:avLst/>
          </a:prstGeom>
          <a:ln>
            <a:noFill/>
          </a:ln>
          <a:effectLst>
            <a:softEdge rad="112500"/>
          </a:effectLst>
        </p:spPr>
      </p:pic>
      <p:pic>
        <p:nvPicPr>
          <p:cNvPr id="8" name="Picture 7">
            <a:extLst>
              <a:ext uri="{FF2B5EF4-FFF2-40B4-BE49-F238E27FC236}">
                <a16:creationId xmlns:a16="http://schemas.microsoft.com/office/drawing/2014/main" id="{8E9BD57D-3DD8-140F-D048-DF447F836D1B}"/>
              </a:ext>
            </a:extLst>
          </p:cNvPr>
          <p:cNvPicPr>
            <a:picLocks noChangeAspect="1"/>
          </p:cNvPicPr>
          <p:nvPr/>
        </p:nvPicPr>
        <p:blipFill rotWithShape="1">
          <a:blip r:embed="rId4"/>
          <a:srcRect b="9591"/>
          <a:stretch/>
        </p:blipFill>
        <p:spPr>
          <a:xfrm>
            <a:off x="5327687" y="3809681"/>
            <a:ext cx="6864313" cy="2851948"/>
          </a:xfrm>
          <a:prstGeom prst="rect">
            <a:avLst/>
          </a:prstGeom>
          <a:ln>
            <a:noFill/>
          </a:ln>
          <a:effectLst>
            <a:softEdge rad="112500"/>
          </a:effectLst>
        </p:spPr>
      </p:pic>
    </p:spTree>
    <p:extLst>
      <p:ext uri="{BB962C8B-B14F-4D97-AF65-F5344CB8AC3E}">
        <p14:creationId xmlns:p14="http://schemas.microsoft.com/office/powerpoint/2010/main" val="384366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455E-4AE3-D7E4-8963-C95423D75E59}"/>
              </a:ext>
            </a:extLst>
          </p:cNvPr>
          <p:cNvSpPr>
            <a:spLocks noGrp="1"/>
          </p:cNvSpPr>
          <p:nvPr>
            <p:ph type="title"/>
          </p:nvPr>
        </p:nvSpPr>
        <p:spPr>
          <a:xfrm>
            <a:off x="2857704" y="830679"/>
            <a:ext cx="6476591" cy="1453363"/>
          </a:xfrm>
        </p:spPr>
        <p:txBody>
          <a:bodyPr>
            <a:normAutofit/>
          </a:bodyPr>
          <a:lstStyle/>
          <a:p>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Challenges and Limitation</a:t>
            </a:r>
            <a:br>
              <a:rPr lang="en-US" sz="2800" b="1" dirty="0">
                <a:latin typeface="Times New Roman" panose="02020603050405020304" pitchFamily="18" charset="0"/>
                <a:cs typeface="Times New Roman" panose="02020603050405020304" pitchFamily="18" charset="0"/>
              </a:rPr>
            </a:br>
            <a:endParaRPr lang="en-US" sz="2800" b="1" dirty="0"/>
          </a:p>
        </p:txBody>
      </p:sp>
      <p:sp>
        <p:nvSpPr>
          <p:cNvPr id="3" name="Content Placeholder 2">
            <a:extLst>
              <a:ext uri="{FF2B5EF4-FFF2-40B4-BE49-F238E27FC236}">
                <a16:creationId xmlns:a16="http://schemas.microsoft.com/office/drawing/2014/main" id="{92C88A69-28C1-16F5-6F49-2C45955ADAEC}"/>
              </a:ext>
            </a:extLst>
          </p:cNvPr>
          <p:cNvSpPr>
            <a:spLocks noGrp="1"/>
          </p:cNvSpPr>
          <p:nvPr>
            <p:ph idx="1"/>
          </p:nvPr>
        </p:nvSpPr>
        <p:spPr>
          <a:xfrm>
            <a:off x="1257299" y="1610032"/>
            <a:ext cx="9677400" cy="3637935"/>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Every work has a limitation in the world. So our work in not special from this point of view. First of all we want to add GSM module but for some short hand we could not use this properly so we remove this option. If our Arduino module is damaged then the system will not going to run properly. The whole system will turn off so that’s the main limitation we find till now. Otherwise all the process, code and simulation step was done perfectly as per our goal to provide a smart solution for poor rural farmers.</a:t>
            </a:r>
          </a:p>
        </p:txBody>
      </p:sp>
    </p:spTree>
    <p:extLst>
      <p:ext uri="{BB962C8B-B14F-4D97-AF65-F5344CB8AC3E}">
        <p14:creationId xmlns:p14="http://schemas.microsoft.com/office/powerpoint/2010/main" val="2454661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908E-890C-3FA0-5EA4-0EFA0D26F69C}"/>
              </a:ext>
            </a:extLst>
          </p:cNvPr>
          <p:cNvSpPr>
            <a:spLocks noGrp="1"/>
          </p:cNvSpPr>
          <p:nvPr>
            <p:ph type="title"/>
          </p:nvPr>
        </p:nvSpPr>
        <p:spPr>
          <a:xfrm>
            <a:off x="4753291" y="732026"/>
            <a:ext cx="2685418" cy="1216703"/>
          </a:xfrm>
        </p:spPr>
        <p:txBody>
          <a:bodyPr vert="horz" lIns="91440" tIns="45720" rIns="91440" bIns="45720" rtlCol="0" anchor="ctr">
            <a:normAutofit/>
          </a:bodyPr>
          <a:lstStyle/>
          <a:p>
            <a:r>
              <a:rPr lang="en-US" sz="2800" b="1" dirty="0">
                <a:latin typeface="Times New Roman" panose="02020603050405020304" pitchFamily="18" charset="0"/>
                <a:cs typeface="Times New Roman" panose="02020603050405020304" pitchFamily="18" charset="0"/>
              </a:rPr>
              <a:t>Conclusion</a:t>
            </a:r>
          </a:p>
        </p:txBody>
      </p:sp>
      <p:sp>
        <p:nvSpPr>
          <p:cNvPr id="9" name="Rectangle 2">
            <a:extLst>
              <a:ext uri="{FF2B5EF4-FFF2-40B4-BE49-F238E27FC236}">
                <a16:creationId xmlns:a16="http://schemas.microsoft.com/office/drawing/2014/main" id="{7D41E845-1003-1ABE-3E8A-BAD933003F2C}"/>
              </a:ext>
            </a:extLst>
          </p:cNvPr>
          <p:cNvSpPr>
            <a:spLocks noChangeArrowheads="1"/>
          </p:cNvSpPr>
          <p:nvPr/>
        </p:nvSpPr>
        <p:spPr bwMode="auto">
          <a:xfrm>
            <a:off x="1098550" y="1941658"/>
            <a:ext cx="9994900" cy="372817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spcAft>
                <a:spcPts val="1000"/>
              </a:spcAft>
              <a:buClr>
                <a:schemeClr val="tx1"/>
              </a:buClr>
              <a:buSzPct val="100000"/>
              <a:tabLst/>
            </a:pPr>
            <a:r>
              <a:rPr kumimoji="0" lang="en-US" altLang="en-US" b="0" i="0" u="none" strike="noStrike" normalizeH="0" baseline="0" dirty="0">
                <a:ln>
                  <a:noFill/>
                </a:ln>
                <a:latin typeface="Times New Roman" panose="02020603050405020304" pitchFamily="18" charset="0"/>
                <a:cs typeface="Times New Roman" panose="02020603050405020304" pitchFamily="18" charset="0"/>
              </a:rPr>
              <a:t>In conclusion we can say that the project has a high social impact. As it is already dealt, the system is none existing, and still majority of the farmers use the traditional human intervention based irrigation, due to which there is huge loss in cultivation. Benefits and can be operated with less manpower.</a:t>
            </a:r>
          </a:p>
          <a:p>
            <a:pPr marL="0" marR="0" lvl="0" indent="0" fontAlgn="base">
              <a:spcAft>
                <a:spcPts val="1000"/>
              </a:spcAft>
              <a:buClr>
                <a:schemeClr val="tx1"/>
              </a:buClr>
              <a:buSzPct val="100000"/>
              <a:tabLst/>
            </a:pPr>
            <a:r>
              <a:rPr kumimoji="0" lang="en-US" altLang="en-US" b="0" i="0" u="none" strike="noStrike" normalizeH="0" baseline="0" dirty="0">
                <a:ln>
                  <a:noFill/>
                </a:ln>
                <a:latin typeface="Times New Roman" panose="02020603050405020304" pitchFamily="18" charset="0"/>
                <a:cs typeface="Times New Roman" panose="02020603050405020304" pitchFamily="18" charset="0"/>
              </a:rPr>
              <a:t> </a:t>
            </a:r>
          </a:p>
          <a:p>
            <a:pPr marL="0" marR="0" lvl="0" indent="0" fontAlgn="base">
              <a:spcAft>
                <a:spcPts val="1000"/>
              </a:spcAft>
              <a:buClr>
                <a:schemeClr val="tx1"/>
              </a:buClr>
              <a:buSzPct val="100000"/>
              <a:tabLst/>
            </a:pPr>
            <a:r>
              <a:rPr kumimoji="0" lang="en-US" altLang="en-US" b="0" i="0" u="none" strike="noStrike" normalizeH="0" baseline="0" dirty="0">
                <a:ln>
                  <a:noFill/>
                </a:ln>
                <a:latin typeface="Times New Roman" panose="02020603050405020304" pitchFamily="18" charset="0"/>
                <a:cs typeface="Times New Roman" panose="02020603050405020304" pitchFamily="18" charset="0"/>
              </a:rPr>
              <a:t>Over-watering and under-watering affects the crop so proper amount of water should be supplied. By analyzing the soil parameters system waters the farm. So by this wastage of water reduced. It reduces the human resources. This irrigation system was found to be feasible and cost effective for optimizing water resources for agricultural production. The irrigation system can be adjusted to a variety of specific crop needs and requires minimum maintenance.</a:t>
            </a:r>
          </a:p>
          <a:p>
            <a:pPr marL="0" marR="0" lvl="0" indent="0" fontAlgn="base">
              <a:spcAft>
                <a:spcPts val="1000"/>
              </a:spcAft>
              <a:buClr>
                <a:schemeClr val="tx1"/>
              </a:buClr>
              <a:buSzPct val="100000"/>
              <a:tabLst/>
            </a:pPr>
            <a:endParaRPr kumimoji="0" lang="en-US" altLang="en-US" b="0" i="0" u="none" strike="noStrike" normalizeH="0" baseline="0" dirty="0">
              <a:ln>
                <a:noFill/>
              </a:ln>
            </a:endParaRPr>
          </a:p>
        </p:txBody>
      </p:sp>
    </p:spTree>
    <p:extLst>
      <p:ext uri="{BB962C8B-B14F-4D97-AF65-F5344CB8AC3E}">
        <p14:creationId xmlns:p14="http://schemas.microsoft.com/office/powerpoint/2010/main" val="2085329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B56D7-7573-A15D-7B5E-32E8564FF485}"/>
              </a:ext>
            </a:extLst>
          </p:cNvPr>
          <p:cNvSpPr>
            <a:spLocks noGrp="1"/>
          </p:cNvSpPr>
          <p:nvPr>
            <p:ph type="title"/>
          </p:nvPr>
        </p:nvSpPr>
        <p:spPr>
          <a:xfrm>
            <a:off x="685799" y="1150076"/>
            <a:ext cx="3659389" cy="4557849"/>
          </a:xfrm>
        </p:spPr>
        <p:txBody>
          <a:bodyPr>
            <a:normAutofit/>
          </a:bodyPr>
          <a:lstStyle/>
          <a:p>
            <a:pPr algn="r"/>
            <a:r>
              <a:rPr lang="en-US" dirty="0"/>
              <a:t>References:</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5F50A-D020-2F3D-362E-7D4A7907D07A}"/>
              </a:ext>
            </a:extLst>
          </p:cNvPr>
          <p:cNvSpPr>
            <a:spLocks noGrp="1"/>
          </p:cNvSpPr>
          <p:nvPr>
            <p:ph idx="1"/>
          </p:nvPr>
        </p:nvSpPr>
        <p:spPr>
          <a:xfrm>
            <a:off x="4787917" y="727437"/>
            <a:ext cx="6718284" cy="5403125"/>
          </a:xfrm>
        </p:spPr>
        <p:txBody>
          <a:bodyPr>
            <a:normAutofit/>
          </a:bodyPr>
          <a:lstStyle/>
          <a:p>
            <a:r>
              <a:rPr lang="en-US" sz="1800" dirty="0">
                <a:effectLst/>
                <a:latin typeface="Times New Roman" panose="02020603050405020304" pitchFamily="18" charset="0"/>
                <a:ea typeface="Times New Roman" panose="02020603050405020304" pitchFamily="18" charset="0"/>
              </a:rPr>
              <a:t>K. </a:t>
            </a:r>
            <a:r>
              <a:rPr lang="en-US" sz="1800" dirty="0" err="1">
                <a:effectLst/>
                <a:latin typeface="Times New Roman" panose="02020603050405020304" pitchFamily="18" charset="0"/>
                <a:ea typeface="Times New Roman" panose="02020603050405020304" pitchFamily="18" charset="0"/>
              </a:rPr>
              <a:t>Sirohi</a:t>
            </a:r>
            <a:r>
              <a:rPr lang="en-US" sz="1800" dirty="0">
                <a:effectLst/>
                <a:latin typeface="Times New Roman" panose="02020603050405020304" pitchFamily="18" charset="0"/>
                <a:ea typeface="Times New Roman" panose="02020603050405020304" pitchFamily="18" charset="0"/>
              </a:rPr>
              <a:t>, A. </a:t>
            </a:r>
            <a:r>
              <a:rPr lang="en-US" sz="1800" dirty="0" err="1">
                <a:effectLst/>
                <a:latin typeface="Times New Roman" panose="02020603050405020304" pitchFamily="18" charset="0"/>
                <a:ea typeface="Times New Roman" panose="02020603050405020304" pitchFamily="18" charset="0"/>
              </a:rPr>
              <a:t>Tanwar</a:t>
            </a:r>
            <a:r>
              <a:rPr lang="en-US" sz="1800" dirty="0">
                <a:effectLst/>
                <a:latin typeface="Times New Roman" panose="02020603050405020304" pitchFamily="18" charset="0"/>
                <a:ea typeface="Times New Roman" panose="02020603050405020304" pitchFamily="18" charset="0"/>
              </a:rPr>
              <a:t>, Himanshu, and P. Jindal,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“Automated</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irrigation</a:t>
            </a:r>
            <a:r>
              <a:rPr lang="en-US" sz="1800" spc="2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fire</a:t>
            </a:r>
            <a:r>
              <a:rPr lang="en-US" sz="1800" spc="2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alert</a:t>
            </a:r>
            <a:r>
              <a:rPr lang="en-US" sz="1800" spc="2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2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based</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 </a:t>
            </a:r>
            <a:r>
              <a:rPr lang="en-US" sz="1800" dirty="0" err="1">
                <a:effectLst/>
                <a:latin typeface="Times New Roman" panose="02020603050405020304" pitchFamily="18" charset="0"/>
                <a:ea typeface="Times New Roman" panose="02020603050405020304" pitchFamily="18" charset="0"/>
              </a:rPr>
              <a:t>hargreaves</a:t>
            </a:r>
            <a:r>
              <a:rPr lang="en-US" sz="1800" dirty="0">
                <a:effectLst/>
                <a:latin typeface="Times New Roman" panose="02020603050405020304" pitchFamily="18" charset="0"/>
                <a:ea typeface="Times New Roman" panose="02020603050405020304" pitchFamily="18" charset="0"/>
              </a:rPr>
              <a:t> equation using weather forecast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ZigBee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protocol,”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2016</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International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Conference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Communication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Control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Intelligent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Systems (CCIS), 2016, pp. 13–17.</a:t>
            </a:r>
          </a:p>
          <a:p>
            <a:r>
              <a:rPr lang="en-US" sz="1800" dirty="0">
                <a:effectLst/>
                <a:latin typeface="Times New Roman" panose="02020603050405020304" pitchFamily="18" charset="0"/>
                <a:ea typeface="Times New Roman" panose="02020603050405020304" pitchFamily="18" charset="0"/>
              </a:rPr>
              <a:t>G. Shruthi, B. S. Kumari, R. P. Rani, and R.</a:t>
            </a:r>
            <a:r>
              <a:rPr lang="en-US" sz="1800" spc="5"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Preyadharan</a:t>
            </a:r>
            <a:r>
              <a:rPr lang="en-US" sz="1800" dirty="0">
                <a:effectLst/>
                <a:latin typeface="Times New Roman" panose="02020603050405020304" pitchFamily="18" charset="0"/>
                <a:ea typeface="Times New Roman" panose="02020603050405020304" pitchFamily="18" charset="0"/>
              </a:rPr>
              <a:t>, “A-real time smart sprinkler irrigation</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control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2017</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IEEE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International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Conference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Electrical,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Instrumentation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Communication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Engineering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(ICEICE),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2017,</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pp.</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1–5.</a:t>
            </a:r>
          </a:p>
          <a:p>
            <a:r>
              <a:rPr lang="en-US" sz="1800" dirty="0">
                <a:effectLst/>
                <a:latin typeface="Times New Roman" panose="02020603050405020304" pitchFamily="18" charset="0"/>
                <a:ea typeface="Times New Roman" panose="02020603050405020304" pitchFamily="18" charset="0"/>
              </a:rPr>
              <a:t>S. R. M. </a:t>
            </a:r>
            <a:r>
              <a:rPr lang="en-US" sz="1800" dirty="0" err="1">
                <a:effectLst/>
                <a:latin typeface="Times New Roman" panose="02020603050405020304" pitchFamily="18" charset="0"/>
                <a:ea typeface="Times New Roman" panose="02020603050405020304" pitchFamily="18" charset="0"/>
              </a:rPr>
              <a:t>Zeebaree</a:t>
            </a:r>
            <a:r>
              <a:rPr lang="en-US" sz="1800" dirty="0">
                <a:effectLst/>
                <a:latin typeface="Times New Roman" panose="02020603050405020304" pitchFamily="18" charset="0"/>
                <a:ea typeface="Times New Roman" panose="02020603050405020304" pitchFamily="18" charset="0"/>
              </a:rPr>
              <a:t> and H. M. Yasin, “Arduino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Remote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Controlling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Home:</a:t>
            </a:r>
            <a:r>
              <a:rPr lang="en-US" sz="1800" spc="30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Power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Saving, Security and Protection,” Int. J. Sci. Eng.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vol. 5, no. 8, pp. 266–272, 2014.</a:t>
            </a:r>
          </a:p>
          <a:p>
            <a:r>
              <a:rPr lang="en-US" sz="1800" dirty="0">
                <a:effectLst/>
                <a:latin typeface="Times New Roman" panose="02020603050405020304" pitchFamily="18" charset="0"/>
                <a:ea typeface="Times New Roman" panose="02020603050405020304" pitchFamily="18" charset="0"/>
              </a:rPr>
              <a: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Kumar,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IRRIGATION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SOIL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MOISTURE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ARDUINO,”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J.</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Appl. Math., vol. 116, no. 21, pp. 319–323, 2017.</a:t>
            </a:r>
          </a:p>
          <a:p>
            <a:endParaRPr lang="en-US" dirty="0"/>
          </a:p>
        </p:txBody>
      </p:sp>
    </p:spTree>
    <p:extLst>
      <p:ext uri="{BB962C8B-B14F-4D97-AF65-F5344CB8AC3E}">
        <p14:creationId xmlns:p14="http://schemas.microsoft.com/office/powerpoint/2010/main" val="3895603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6F1CA4-6A7B-4173-9E86-13A07EE49FCD}"/>
              </a:ext>
            </a:extLst>
          </p:cNvPr>
          <p:cNvSpPr txBox="1">
            <a:spLocks/>
          </p:cNvSpPr>
          <p:nvPr/>
        </p:nvSpPr>
        <p:spPr>
          <a:xfrm>
            <a:off x="2495549" y="1511261"/>
            <a:ext cx="7197726" cy="2421464"/>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all" spc="0" normalizeH="0" baseline="0" noProof="0">
                <a:ln w="3175" cmpd="sng">
                  <a:noFill/>
                </a:ln>
                <a:solidFill>
                  <a:sysClr val="window" lastClr="FFFFFF"/>
                </a:solidFill>
                <a:effectLst/>
                <a:uLnTx/>
                <a:uFillTx/>
                <a:latin typeface="Calibri Light" panose="020F0302020204030204"/>
                <a:ea typeface="+mj-ea"/>
                <a:cs typeface="+mj-cs"/>
              </a:rPr>
              <a:t>Thank You!</a:t>
            </a:r>
            <a:endParaRPr kumimoji="0" lang="en-US" sz="4800" b="0" i="0" u="none" strike="noStrike" kern="1200" cap="all" spc="0" normalizeH="0" baseline="0" noProof="0" dirty="0">
              <a:ln w="3175" cmpd="sng">
                <a:noFill/>
              </a:ln>
              <a:solidFill>
                <a:sysClr val="window" lastClr="FFFFFF"/>
              </a:solidFill>
              <a:effectLst/>
              <a:uLnTx/>
              <a:uFillTx/>
              <a:latin typeface="Calibri Light" panose="020F0302020204030204"/>
              <a:ea typeface="+mj-ea"/>
              <a:cs typeface="+mj-cs"/>
            </a:endParaRPr>
          </a:p>
        </p:txBody>
      </p:sp>
      <p:pic>
        <p:nvPicPr>
          <p:cNvPr id="102" name="Picture 101" descr="light spots">
            <a:extLst>
              <a:ext uri="{FF2B5EF4-FFF2-40B4-BE49-F238E27FC236}">
                <a16:creationId xmlns:a16="http://schemas.microsoft.com/office/drawing/2014/main" id="{2A0BFA5F-F494-4275-9745-E8A6B847E5B8}"/>
              </a:ext>
            </a:extLst>
          </p:cNvPr>
          <p:cNvPicPr>
            <a:picLocks noChangeAspect="1"/>
          </p:cNvPicPr>
          <p:nvPr/>
        </p:nvPicPr>
        <p:blipFill rotWithShape="1">
          <a:blip r:embed="rId2">
            <a:alphaModFix amt="35000"/>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95663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471612" y="1057681"/>
            <a:ext cx="9248775" cy="3186992"/>
          </a:xfrm>
        </p:spPr>
        <p:txBody>
          <a:bodyPr>
            <a:normAutofit/>
          </a:bodyPr>
          <a:lstStyle/>
          <a:p>
            <a:pPr algn="ctr"/>
            <a:r>
              <a:rPr lang="en-US" sz="3240" dirty="0"/>
              <a:t> </a:t>
            </a:r>
            <a:br>
              <a:rPr lang="en-US" sz="4320" dirty="0"/>
            </a:br>
            <a:br>
              <a:rPr lang="en-US" sz="4320" dirty="0"/>
            </a:br>
            <a:r>
              <a:rPr lang="en-US" sz="2000" dirty="0"/>
              <a:t>“</a:t>
            </a:r>
            <a:r>
              <a:rPr lang="en-US" sz="2000" b="1" kern="0" dirty="0">
                <a:effectLst/>
                <a:latin typeface="Times New Roman" panose="02020603050405020304" pitchFamily="18" charset="0"/>
                <a:ea typeface="Times New Roman" panose="02020603050405020304" pitchFamily="18" charset="0"/>
              </a:rPr>
              <a:t>Arduino based Automated Irrigation system</a:t>
            </a:r>
            <a:r>
              <a:rPr lang="en-US" sz="2000" b="1" kern="0" spc="-585" dirty="0">
                <a:effectLst/>
                <a:latin typeface="Times New Roman" panose="02020603050405020304" pitchFamily="18" charset="0"/>
                <a:ea typeface="Times New Roman" panose="02020603050405020304" pitchFamily="18" charset="0"/>
              </a:rPr>
              <a:t> </a:t>
            </a:r>
            <a:r>
              <a:rPr lang="en-US" sz="2000" b="1" kern="0" dirty="0">
                <a:effectLst/>
                <a:latin typeface="Times New Roman" panose="02020603050405020304" pitchFamily="18" charset="0"/>
                <a:ea typeface="Times New Roman" panose="02020603050405020304" pitchFamily="18" charset="0"/>
              </a:rPr>
              <a:t>Monitoring</a:t>
            </a:r>
            <a:r>
              <a:rPr lang="en-US" sz="2000" dirty="0"/>
              <a:t> ”</a:t>
            </a:r>
            <a:br>
              <a:rPr lang="en-US" sz="2000" b="1" kern="0" dirty="0">
                <a:effectLst/>
                <a:latin typeface="Times New Roman" panose="02020603050405020304" pitchFamily="18" charset="0"/>
                <a:ea typeface="Times New Roman" panose="02020603050405020304" pitchFamily="18" charset="0"/>
              </a:rPr>
            </a:br>
            <a:r>
              <a:rPr lang="en-US" sz="2000" dirty="0"/>
              <a:t> </a:t>
            </a:r>
            <a:br>
              <a:rPr lang="en-US" sz="2000" dirty="0"/>
            </a:br>
            <a:endParaRPr lang="en-US" sz="2000" dirty="0"/>
          </a:p>
        </p:txBody>
      </p:sp>
      <p:sp>
        <p:nvSpPr>
          <p:cNvPr id="9" name="TextBox 8"/>
          <p:cNvSpPr txBox="1"/>
          <p:nvPr/>
        </p:nvSpPr>
        <p:spPr>
          <a:xfrm>
            <a:off x="4185509" y="2127957"/>
            <a:ext cx="4263166" cy="523220"/>
          </a:xfrm>
          <a:prstGeom prst="rect">
            <a:avLst/>
          </a:prstGeom>
          <a:noFill/>
        </p:spPr>
        <p:txBody>
          <a:bodyPr wrap="square" rtlCol="0">
            <a:spAutoFit/>
          </a:bodyPr>
          <a:lstStyle/>
          <a:p>
            <a:r>
              <a:rPr lang="en-US" sz="2800" dirty="0"/>
              <a:t>OUR PRESENTION TOPIC </a:t>
            </a:r>
          </a:p>
        </p:txBody>
      </p:sp>
    </p:spTree>
    <p:extLst>
      <p:ext uri="{BB962C8B-B14F-4D97-AF65-F5344CB8AC3E}">
        <p14:creationId xmlns:p14="http://schemas.microsoft.com/office/powerpoint/2010/main" val="3727623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B41CEFF-A493-13A6-A8DD-E7BD9AB048DE}"/>
              </a:ext>
            </a:extLst>
          </p:cNvPr>
          <p:cNvSpPr>
            <a:spLocks noGrp="1"/>
          </p:cNvSpPr>
          <p:nvPr>
            <p:ph type="title"/>
          </p:nvPr>
        </p:nvSpPr>
        <p:spPr>
          <a:xfrm>
            <a:off x="685801" y="190850"/>
            <a:ext cx="10131425" cy="728134"/>
          </a:xfrm>
        </p:spPr>
        <p:txBody>
          <a:bodyPr>
            <a:normAutofit/>
          </a:bodyPr>
          <a:lstStyle/>
          <a:p>
            <a:r>
              <a:rPr lang="en-US" b="1" dirty="0"/>
              <a:t>States of this presentation</a:t>
            </a:r>
          </a:p>
        </p:txBody>
      </p:sp>
      <p:graphicFrame>
        <p:nvGraphicFramePr>
          <p:cNvPr id="20" name="Content Placeholder 2">
            <a:extLst>
              <a:ext uri="{FF2B5EF4-FFF2-40B4-BE49-F238E27FC236}">
                <a16:creationId xmlns:a16="http://schemas.microsoft.com/office/drawing/2014/main" id="{07985B54-1FD1-0F3D-9B54-00D2DEE4C560}"/>
              </a:ext>
            </a:extLst>
          </p:cNvPr>
          <p:cNvGraphicFramePr>
            <a:graphicFrameLocks noGrp="1"/>
          </p:cNvGraphicFramePr>
          <p:nvPr>
            <p:ph idx="1"/>
            <p:extLst>
              <p:ext uri="{D42A27DB-BD31-4B8C-83A1-F6EECF244321}">
                <p14:modId xmlns:p14="http://schemas.microsoft.com/office/powerpoint/2010/main" val="76662992"/>
              </p:ext>
            </p:extLst>
          </p:nvPr>
        </p:nvGraphicFramePr>
        <p:xfrm>
          <a:off x="685801" y="1343143"/>
          <a:ext cx="10471934" cy="39505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6" name="Straight Connector 5">
            <a:extLst>
              <a:ext uri="{FF2B5EF4-FFF2-40B4-BE49-F238E27FC236}">
                <a16:creationId xmlns:a16="http://schemas.microsoft.com/office/drawing/2014/main" id="{31D1DD2A-BA2C-FB30-4186-BAD0C8938458}"/>
              </a:ext>
            </a:extLst>
          </p:cNvPr>
          <p:cNvCxnSpPr>
            <a:cxnSpLocks/>
          </p:cNvCxnSpPr>
          <p:nvPr/>
        </p:nvCxnSpPr>
        <p:spPr>
          <a:xfrm>
            <a:off x="688976" y="5267591"/>
            <a:ext cx="1047193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AB9FF88-6292-FEB3-DCC6-39A89FE6319F}"/>
              </a:ext>
            </a:extLst>
          </p:cNvPr>
          <p:cNvSpPr txBox="1"/>
          <p:nvPr/>
        </p:nvSpPr>
        <p:spPr>
          <a:xfrm>
            <a:off x="688976" y="5294544"/>
            <a:ext cx="3722494" cy="492443"/>
          </a:xfrm>
          <a:prstGeom prst="rect">
            <a:avLst/>
          </a:prstGeom>
          <a:noFill/>
        </p:spPr>
        <p:txBody>
          <a:bodyPr wrap="none" rtlCol="0">
            <a:spAutoFit/>
          </a:bodyPr>
          <a:lstStyle/>
          <a:p>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Challenges and Limitation</a:t>
            </a:r>
            <a:endParaRPr lang="en-US" sz="2600"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69CC4D37-25F5-F507-2D32-9DF1D42D4C03}"/>
              </a:ext>
            </a:extLst>
          </p:cNvPr>
          <p:cNvCxnSpPr>
            <a:cxnSpLocks/>
          </p:cNvCxnSpPr>
          <p:nvPr/>
        </p:nvCxnSpPr>
        <p:spPr>
          <a:xfrm>
            <a:off x="685801" y="5838825"/>
            <a:ext cx="10471934" cy="0"/>
          </a:xfrm>
          <a:prstGeom prst="line">
            <a:avLst/>
          </a:prstGeom>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BB5A4F49-5CAD-8984-743A-BBC80337397A}"/>
              </a:ext>
            </a:extLst>
          </p:cNvPr>
          <p:cNvSpPr txBox="1"/>
          <p:nvPr/>
        </p:nvSpPr>
        <p:spPr>
          <a:xfrm>
            <a:off x="685801" y="5943779"/>
            <a:ext cx="1704313" cy="492443"/>
          </a:xfrm>
          <a:prstGeom prst="rect">
            <a:avLst/>
          </a:prstGeom>
          <a:noFill/>
        </p:spPr>
        <p:txBody>
          <a:bodyPr wrap="none" rtlCol="0">
            <a:spAutoFit/>
          </a:bodyPr>
          <a:lstStyle/>
          <a:p>
            <a:r>
              <a:rPr lang="en-US" sz="26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30984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7CC4875-5C6A-8ABD-E5C4-E6F8949A5A12}"/>
              </a:ext>
            </a:extLst>
          </p:cNvPr>
          <p:cNvSpPr>
            <a:spLocks noGrp="1"/>
          </p:cNvSpPr>
          <p:nvPr>
            <p:ph type="title"/>
          </p:nvPr>
        </p:nvSpPr>
        <p:spPr>
          <a:xfrm>
            <a:off x="322267" y="2081000"/>
            <a:ext cx="3777574" cy="1347107"/>
          </a:xfrm>
        </p:spPr>
        <p:txBody>
          <a:bodyPr>
            <a:normAutofit/>
          </a:bodyPr>
          <a:lstStyle/>
          <a:p>
            <a:r>
              <a:rPr lang="en-US" sz="2800" b="1" dirty="0">
                <a:solidFill>
                  <a:schemeClr val="bg1"/>
                </a:solidFill>
                <a:latin typeface="Arial Black" panose="020B0A04020102020204" pitchFamily="34" charset="0"/>
                <a:cs typeface="Times New Roman" panose="02020603050405020304" pitchFamily="18" charset="0"/>
              </a:rPr>
              <a:t>Introduction</a:t>
            </a:r>
            <a:r>
              <a:rPr lang="en-US" sz="2800" b="1" dirty="0">
                <a:solidFill>
                  <a:srgbClr val="FFFFFF"/>
                </a:solidFill>
                <a:latin typeface="Arial Black" panose="020B0A04020102020204" pitchFamily="34" charset="0"/>
                <a:cs typeface="Times New Roman" panose="02020603050405020304" pitchFamily="18" charset="0"/>
              </a:rPr>
              <a:t> : </a:t>
            </a:r>
            <a:br>
              <a:rPr lang="en-US" sz="2800" dirty="0">
                <a:latin typeface="Arial Black" panose="020B0A04020102020204" pitchFamily="34" charset="0"/>
                <a:cs typeface="Times New Roman" panose="02020603050405020304" pitchFamily="18" charset="0"/>
              </a:rPr>
            </a:br>
            <a:endParaRPr lang="en-US" sz="2800" dirty="0">
              <a:solidFill>
                <a:srgbClr val="FFFFFF"/>
              </a:solidFill>
              <a:latin typeface="Arial Black" panose="020B0A04020102020204" pitchFamily="34" charset="0"/>
            </a:endParaRPr>
          </a:p>
        </p:txBody>
      </p:sp>
      <p:sp useBgFill="1">
        <p:nvSpPr>
          <p:cNvPr id="53" name="Freeform: Shape 52">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43" name="Content Placeholder 2">
            <a:extLst>
              <a:ext uri="{FF2B5EF4-FFF2-40B4-BE49-F238E27FC236}">
                <a16:creationId xmlns:a16="http://schemas.microsoft.com/office/drawing/2014/main" id="{AE4EADD4-F63F-BABF-22FC-CEFCCFC0C7BF}"/>
              </a:ext>
            </a:extLst>
          </p:cNvPr>
          <p:cNvGraphicFramePr>
            <a:graphicFrameLocks noGrp="1"/>
          </p:cNvGraphicFramePr>
          <p:nvPr>
            <p:ph idx="1"/>
            <p:extLst>
              <p:ext uri="{D42A27DB-BD31-4B8C-83A1-F6EECF244321}">
                <p14:modId xmlns:p14="http://schemas.microsoft.com/office/powerpoint/2010/main" val="2339017049"/>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350813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C444-0C40-04C1-A226-160122E1CF9A}"/>
              </a:ext>
            </a:extLst>
          </p:cNvPr>
          <p:cNvSpPr>
            <a:spLocks noGrp="1"/>
          </p:cNvSpPr>
          <p:nvPr>
            <p:ph type="title"/>
          </p:nvPr>
        </p:nvSpPr>
        <p:spPr>
          <a:xfrm>
            <a:off x="4733925" y="190500"/>
            <a:ext cx="2724149" cy="2209800"/>
          </a:xfrm>
        </p:spPr>
        <p:txBody>
          <a:bodyPr/>
          <a:lstStyle/>
          <a:p>
            <a:r>
              <a:rPr lang="en-US" b="1" dirty="0">
                <a:latin typeface="Times New Roman" panose="02020603050405020304" pitchFamily="18" charset="0"/>
                <a:cs typeface="Times New Roman" panose="02020603050405020304" pitchFamily="18" charset="0"/>
              </a:rPr>
              <a:t>Abstract</a:t>
            </a:r>
          </a:p>
        </p:txBody>
      </p:sp>
      <p:sp>
        <p:nvSpPr>
          <p:cNvPr id="3" name="Text Placeholder 2">
            <a:extLst>
              <a:ext uri="{FF2B5EF4-FFF2-40B4-BE49-F238E27FC236}">
                <a16:creationId xmlns:a16="http://schemas.microsoft.com/office/drawing/2014/main" id="{982E3276-D038-C5D7-DB7E-8C820C2F0A78}"/>
              </a:ext>
            </a:extLst>
          </p:cNvPr>
          <p:cNvSpPr>
            <a:spLocks noGrp="1"/>
          </p:cNvSpPr>
          <p:nvPr>
            <p:ph type="body" idx="1"/>
          </p:nvPr>
        </p:nvSpPr>
        <p:spPr>
          <a:xfrm>
            <a:off x="1030285" y="2590800"/>
            <a:ext cx="10131428" cy="1447800"/>
          </a:xfrm>
        </p:spPr>
        <p:txBody>
          <a:bodyPr>
            <a:noAutofit/>
          </a:bodyPr>
          <a:lstStyle/>
          <a:p>
            <a:r>
              <a:rPr lang="en-US" sz="1800" b="1" dirty="0">
                <a:effectLst/>
                <a:latin typeface="Times New Roman" panose="02020603050405020304" pitchFamily="18" charset="0"/>
                <a:ea typeface="Times New Roman" panose="02020603050405020304" pitchFamily="18" charset="0"/>
              </a:rPr>
              <a:t>Nowadays,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Science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and</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Innovation</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make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our</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life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faster</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and</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easier.</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Bangladesh</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an</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agricultural</a:t>
            </a:r>
            <a:r>
              <a:rPr lang="en-US" sz="1800" b="1" spc="22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Country</a:t>
            </a:r>
            <a:r>
              <a:rPr lang="en-US" sz="1800" b="1" spc="22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but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from the very beginning our farmers are using the traditional</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method</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in</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their</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farming.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But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it’s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high</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time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to</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introduce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technology in this sector. From this point of view we are going to</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provide a smart solution. The goal of the project is to design an</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automatic irrigation system monitoring for the farmers. In This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Plant Watering System, Soil Moisture Sensor checks the moisture</a:t>
            </a:r>
            <a:r>
              <a:rPr lang="en-US" sz="1800" b="1" spc="-2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level in the soil and if moisture level is low then Arduino switches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on a water pump to provide water to the plant. Water pump gets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automatically off when system finds enough moisture in the soil.</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This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system</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will</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very</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sustainable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and</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useful</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in</a:t>
            </a:r>
            <a:r>
              <a:rPr lang="en-US" sz="1800" b="1" spc="22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Farms,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gardens, home etc. This system will be completely automated and</a:t>
            </a:r>
            <a:r>
              <a:rPr lang="en-US" sz="1800" b="1" spc="-2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there is no need for any human intervention.</a:t>
            </a:r>
            <a:endParaRPr lang="en-US" sz="1800" dirty="0"/>
          </a:p>
        </p:txBody>
      </p:sp>
    </p:spTree>
    <p:extLst>
      <p:ext uri="{BB962C8B-B14F-4D97-AF65-F5344CB8AC3E}">
        <p14:creationId xmlns:p14="http://schemas.microsoft.com/office/powerpoint/2010/main" val="2861905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561438-3BFA-0EFD-47A5-97D28ED2F688}"/>
              </a:ext>
            </a:extLst>
          </p:cNvPr>
          <p:cNvPicPr>
            <a:picLocks noChangeAspect="1"/>
          </p:cNvPicPr>
          <p:nvPr/>
        </p:nvPicPr>
        <p:blipFill>
          <a:blip r:embed="rId3">
            <a:duotone>
              <a:prstClr val="black"/>
              <a:schemeClr val="accent2">
                <a:tint val="45000"/>
                <a:satMod val="400000"/>
              </a:schemeClr>
            </a:duotone>
            <a:alphaModFix amt="35000"/>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18533" y="-496095"/>
            <a:ext cx="12070292" cy="7811295"/>
          </a:xfrm>
          <a:prstGeom prst="rect">
            <a:avLst/>
          </a:prstGeom>
          <a:ln w="127000" cap="sq">
            <a:solidFill>
              <a:schemeClr val="bg1">
                <a:lumMod val="95000"/>
                <a:lumOff val="5000"/>
              </a:schemeClr>
            </a:solidFill>
            <a:miter lim="800000"/>
          </a:ln>
          <a:effectLst>
            <a:innerShdw blurRad="114300">
              <a:prstClr val="black"/>
            </a:innerShdw>
          </a:effectLst>
        </p:spPr>
      </p:pic>
      <p:pic>
        <p:nvPicPr>
          <p:cNvPr id="1082" name="Picture 1081">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84"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7CC4875-5C6A-8ABD-E5C4-E6F8949A5A12}"/>
              </a:ext>
            </a:extLst>
          </p:cNvPr>
          <p:cNvSpPr>
            <a:spLocks noGrp="1"/>
          </p:cNvSpPr>
          <p:nvPr>
            <p:ph type="title"/>
          </p:nvPr>
        </p:nvSpPr>
        <p:spPr>
          <a:xfrm>
            <a:off x="1380067" y="838200"/>
            <a:ext cx="9437159" cy="1227667"/>
          </a:xfrm>
        </p:spPr>
        <p:txBody>
          <a:bodyPr>
            <a:normAutofit/>
          </a:bodyPr>
          <a:lstStyle/>
          <a:p>
            <a:pPr lvl="0"/>
            <a:r>
              <a:rPr lang="en-US" dirty="0"/>
              <a:t>Literature Review: : </a:t>
            </a:r>
          </a:p>
        </p:txBody>
      </p:sp>
      <p:sp>
        <p:nvSpPr>
          <p:cNvPr id="5" name="Content Placeholder 4">
            <a:extLst>
              <a:ext uri="{FF2B5EF4-FFF2-40B4-BE49-F238E27FC236}">
                <a16:creationId xmlns:a16="http://schemas.microsoft.com/office/drawing/2014/main" id="{44E9F08C-8FD3-DBD3-F4FC-3CCE4F4A2C48}"/>
              </a:ext>
            </a:extLst>
          </p:cNvPr>
          <p:cNvSpPr>
            <a:spLocks noGrp="1"/>
          </p:cNvSpPr>
          <p:nvPr>
            <p:ph idx="1"/>
          </p:nvPr>
        </p:nvSpPr>
        <p:spPr>
          <a:xfrm>
            <a:off x="1374774" y="2065867"/>
            <a:ext cx="10049031" cy="3909497"/>
          </a:xfrm>
        </p:spPr>
        <p:txBody>
          <a:bodyPr>
            <a:normAutofit/>
          </a:bodyPr>
          <a:lstStyle/>
          <a:p>
            <a:pPr marL="0" marR="261620" indent="0" algn="just">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Najaf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IRAQ</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(4th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SICN-2019-4th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Scientific</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International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Conference)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invent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solution for smart irrigation system using Arduino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GSM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message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notification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monitoring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farmers.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give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better</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solution but there are some limitation as well of this</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project-first of all this project is not reasonable at all</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secondly</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need</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android</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phone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thinking</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project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our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poor</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local</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farmers</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 using android apps or high configuration mobile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cause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problem</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our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local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farmers.</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city</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 or city farmers might be create a great impact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 </a:t>
            </a:r>
            <a:r>
              <a:rPr lang="en-US" sz="1800" dirty="0" err="1">
                <a:effectLst/>
                <a:latin typeface="Times New Roman" panose="02020603050405020304" pitchFamily="18" charset="0"/>
                <a:ea typeface="Times New Roman" panose="02020603050405020304" pitchFamily="18" charset="0"/>
              </a:rPr>
              <a:t>Mrs</a:t>
            </a:r>
            <a:r>
              <a:rPr lang="en-US" sz="1800" dirty="0">
                <a:effectLst/>
                <a:latin typeface="Times New Roman" panose="02020603050405020304" pitchFamily="18" charset="0"/>
                <a:ea typeface="Times New Roman" panose="02020603050405020304" pitchFamily="18" charset="0"/>
              </a:rPr>
              <a:t> Roopa Mahadev, </a:t>
            </a:r>
            <a:r>
              <a:rPr lang="en-US" sz="1800" dirty="0" err="1">
                <a:effectLst/>
                <a:latin typeface="Times New Roman" panose="02020603050405020304" pitchFamily="18" charset="0"/>
                <a:ea typeface="Times New Roman" panose="02020603050405020304" pitchFamily="18" charset="0"/>
              </a:rPr>
              <a:t>Kushmithaa</a:t>
            </a:r>
            <a:r>
              <a:rPr lang="en-US" sz="1800" dirty="0">
                <a:effectLst/>
                <a:latin typeface="Times New Roman" panose="02020603050405020304" pitchFamily="18" charset="0"/>
                <a:ea typeface="Times New Roman" panose="02020603050405020304" pitchFamily="18" charset="0"/>
              </a:rPr>
              <a:t> N, Meghana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 </a:t>
            </a:r>
            <a:r>
              <a:rPr lang="en-US" sz="1800" dirty="0" err="1">
                <a:effectLst/>
                <a:latin typeface="Times New Roman" panose="02020603050405020304" pitchFamily="18" charset="0"/>
                <a:ea typeface="Times New Roman" panose="02020603050405020304" pitchFamily="18" charset="0"/>
              </a:rPr>
              <a:t>Mukrram</a:t>
            </a:r>
            <a:r>
              <a:rPr lang="en-US" sz="1800" dirty="0">
                <a:effectLst/>
                <a:latin typeface="Times New Roman" panose="02020603050405020304" pitchFamily="18" charset="0"/>
                <a:ea typeface="Times New Roman" panose="02020603050405020304" pitchFamily="18" charset="0"/>
              </a:rPr>
              <a:t> Pasha and </a:t>
            </a:r>
            <a:r>
              <a:rPr lang="en-US" sz="1800" dirty="0" err="1">
                <a:effectLst/>
                <a:latin typeface="Times New Roman" panose="02020603050405020304" pitchFamily="18" charset="0"/>
                <a:ea typeface="Times New Roman" panose="02020603050405020304" pitchFamily="18" charset="0"/>
              </a:rPr>
              <a:t>Niveditha</a:t>
            </a:r>
            <a:r>
              <a:rPr lang="en-US" sz="1800" dirty="0">
                <a:effectLst/>
                <a:latin typeface="Times New Roman" panose="02020603050405020304" pitchFamily="18" charset="0"/>
                <a:ea typeface="Times New Roman" panose="02020603050405020304" pitchFamily="18" charset="0"/>
              </a:rPr>
              <a:t> S invent a smart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irrigation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solution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2018</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ISSN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(online):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2349-6010.</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project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also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good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limitation like solar power energy, or more function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they can easily add in their work. Here they are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message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alert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which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very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innovative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impactful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our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rural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farmers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well.</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here</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going</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 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easy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cost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friendly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solution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our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rural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farmers.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a:t>
            </a:r>
          </a:p>
        </p:txBody>
      </p:sp>
    </p:spTree>
    <p:extLst>
      <p:ext uri="{BB962C8B-B14F-4D97-AF65-F5344CB8AC3E}">
        <p14:creationId xmlns:p14="http://schemas.microsoft.com/office/powerpoint/2010/main" val="4038866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7CC4875-5C6A-8ABD-E5C4-E6F8949A5A12}"/>
              </a:ext>
            </a:extLst>
          </p:cNvPr>
          <p:cNvSpPr>
            <a:spLocks noGrp="1"/>
          </p:cNvSpPr>
          <p:nvPr>
            <p:ph type="title"/>
          </p:nvPr>
        </p:nvSpPr>
        <p:spPr>
          <a:xfrm>
            <a:off x="643464" y="2031935"/>
            <a:ext cx="4789678" cy="1394881"/>
          </a:xfrm>
        </p:spPr>
        <p:txBody>
          <a:bodyPr vert="horz" lIns="91440" tIns="45720" rIns="91440" bIns="45720" rtlCol="0" anchor="b">
            <a:normAutofit/>
          </a:bodyPr>
          <a:lstStyle/>
          <a:p>
            <a:pPr lvl="0"/>
            <a:r>
              <a:rPr lang="en-US" sz="2800" b="1" dirty="0">
                <a:latin typeface="Times New Roman" panose="02020603050405020304" pitchFamily="18" charset="0"/>
                <a:cs typeface="Times New Roman" panose="02020603050405020304" pitchFamily="18" charset="0"/>
              </a:rPr>
              <a:t>Basic Idea of The Project</a:t>
            </a:r>
          </a:p>
        </p:txBody>
      </p:sp>
      <p:pic>
        <p:nvPicPr>
          <p:cNvPr id="10" name="Picture 9">
            <a:extLst>
              <a:ext uri="{FF2B5EF4-FFF2-40B4-BE49-F238E27FC236}">
                <a16:creationId xmlns:a16="http://schemas.microsoft.com/office/drawing/2014/main" id="{5F4ABBD3-44D4-C56C-4449-7CEF6634D643}"/>
              </a:ext>
            </a:extLst>
          </p:cNvPr>
          <p:cNvPicPr>
            <a:picLocks noChangeAspect="1"/>
          </p:cNvPicPr>
          <p:nvPr/>
        </p:nvPicPr>
        <p:blipFill>
          <a:blip r:embed="rId4"/>
          <a:stretch>
            <a:fillRect/>
          </a:stretch>
        </p:blipFill>
        <p:spPr>
          <a:xfrm>
            <a:off x="6076606" y="1636712"/>
            <a:ext cx="5705475" cy="3152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089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Title 5">
            <a:extLst>
              <a:ext uri="{FF2B5EF4-FFF2-40B4-BE49-F238E27FC236}">
                <a16:creationId xmlns:a16="http://schemas.microsoft.com/office/drawing/2014/main" id="{54C3EEDF-D5B9-036D-6D53-1A705F3B095A}"/>
              </a:ext>
            </a:extLst>
          </p:cNvPr>
          <p:cNvSpPr>
            <a:spLocks noGrp="1"/>
          </p:cNvSpPr>
          <p:nvPr>
            <p:ph type="title"/>
          </p:nvPr>
        </p:nvSpPr>
        <p:spPr>
          <a:xfrm>
            <a:off x="71413" y="2460626"/>
            <a:ext cx="4339317" cy="2095431"/>
          </a:xfrm>
        </p:spPr>
        <p:txBody>
          <a:bodyPr>
            <a:normAutofit fontScale="90000"/>
          </a:bodyPr>
          <a:lstStyle/>
          <a:p>
            <a:pPr lvl="0"/>
            <a:r>
              <a:rPr lang="en-US" sz="2800" b="1" dirty="0">
                <a:solidFill>
                  <a:schemeClr val="bg1"/>
                </a:solidFill>
                <a:latin typeface="Times New Roman" panose="02020603050405020304" pitchFamily="18" charset="0"/>
                <a:cs typeface="Times New Roman" panose="02020603050405020304" pitchFamily="18" charset="0"/>
              </a:rPr>
              <a:t>Software Implementation For Smart Irrigation System</a:t>
            </a:r>
            <a:br>
              <a:rPr lang="en-US" sz="2800" b="1" dirty="0">
                <a:solidFill>
                  <a:schemeClr val="bg1"/>
                </a:solidFill>
                <a:latin typeface="Times New Roman" panose="02020603050405020304" pitchFamily="18" charset="0"/>
                <a:cs typeface="Times New Roman" panose="02020603050405020304" pitchFamily="18" charset="0"/>
              </a:rPr>
            </a:br>
            <a:br>
              <a:rPr lang="en-US" sz="2800" b="1" dirty="0">
                <a:solidFill>
                  <a:schemeClr val="bg1"/>
                </a:solidFill>
                <a:latin typeface="Times New Roman" panose="02020603050405020304" pitchFamily="18" charset="0"/>
                <a:cs typeface="Times New Roman" panose="02020603050405020304" pitchFamily="18" charset="0"/>
              </a:rPr>
            </a:br>
            <a:r>
              <a:rPr lang="en-US" sz="1600" dirty="0">
                <a:solidFill>
                  <a:schemeClr val="bg1"/>
                </a:solidFill>
                <a:effectLst/>
                <a:latin typeface="Times New Roman" panose="02020603050405020304" pitchFamily="18" charset="0"/>
                <a:ea typeface="Times New Roman" panose="02020603050405020304" pitchFamily="18" charset="0"/>
              </a:rPr>
              <a:t>In the simulation part we use proteus 8 professional software</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and Arduino for code generation and running. First of all we</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take</a:t>
            </a:r>
            <a:r>
              <a:rPr lang="en-US" sz="1600" spc="12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all</a:t>
            </a:r>
            <a:r>
              <a:rPr lang="en-US" sz="1600" spc="12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the</a:t>
            </a:r>
            <a:r>
              <a:rPr lang="en-US" sz="1600" spc="13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component</a:t>
            </a:r>
            <a:r>
              <a:rPr lang="en-US" sz="1600" spc="12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as</a:t>
            </a:r>
            <a:r>
              <a:rPr lang="en-US" sz="1600" spc="12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necessary</a:t>
            </a:r>
            <a:r>
              <a:rPr lang="en-US" sz="1600" spc="13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and</a:t>
            </a:r>
            <a:r>
              <a:rPr lang="en-US" sz="1600" spc="13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then</a:t>
            </a:r>
            <a:r>
              <a:rPr lang="en-US" sz="1600" spc="13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implement</a:t>
            </a:r>
            <a:r>
              <a:rPr lang="en-US" sz="1600" spc="12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the circuit as follow in the figure. After implementing the circuit</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we write down the code in the Arduino and compiled </a:t>
            </a:r>
            <a:r>
              <a:rPr lang="en-US" sz="1600" dirty="0" err="1">
                <a:solidFill>
                  <a:schemeClr val="bg1"/>
                </a:solidFill>
                <a:effectLst/>
                <a:latin typeface="Times New Roman" panose="02020603050405020304" pitchFamily="18" charset="0"/>
                <a:ea typeface="Times New Roman" panose="02020603050405020304" pitchFamily="18" charset="0"/>
              </a:rPr>
              <a:t>i</a:t>
            </a:r>
            <a:r>
              <a:rPr lang="en-US" sz="1600" dirty="0">
                <a:solidFill>
                  <a:schemeClr val="bg1"/>
                </a:solidFill>
                <a:effectLst/>
                <a:latin typeface="Times New Roman" panose="02020603050405020304" pitchFamily="18" charset="0"/>
                <a:ea typeface="Times New Roman" panose="02020603050405020304" pitchFamily="18" charset="0"/>
              </a:rPr>
              <a:t>. After</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compiled successfully then we put it on the proteus. In the</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mean time we locate the Hex file in our c drive and copy the</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link and put the file link in the Arduino board. Secondly in the</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similar process from the library we add soil moisture sensor</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hex file and run the simulation</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successfully.</a:t>
            </a:r>
            <a:r>
              <a:rPr lang="en-US" sz="1600" spc="-4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Thus</a:t>
            </a:r>
            <a:r>
              <a:rPr lang="en-US" sz="1600" spc="-5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our</a:t>
            </a:r>
            <a:r>
              <a:rPr lang="en-US" sz="1600" spc="-4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condition</a:t>
            </a:r>
            <a:r>
              <a:rPr lang="en-US" sz="1600" spc="-4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and</a:t>
            </a:r>
            <a:r>
              <a:rPr lang="en-US" sz="1600" spc="-4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logic</a:t>
            </a:r>
            <a:r>
              <a:rPr lang="en-US" sz="1600" spc="-4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behind</a:t>
            </a:r>
            <a:r>
              <a:rPr lang="en-US" sz="1600" spc="-4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of</a:t>
            </a:r>
            <a:r>
              <a:rPr lang="en-US" sz="1600" spc="-2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the</a:t>
            </a:r>
            <a:r>
              <a:rPr lang="en-US" sz="1600" spc="-4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project</a:t>
            </a:r>
            <a:r>
              <a:rPr lang="en-US" sz="1600" spc="-24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is</a:t>
            </a:r>
            <a:r>
              <a:rPr lang="en-US" sz="1600" spc="-10"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working</a:t>
            </a:r>
            <a:r>
              <a:rPr lang="en-US" sz="1600" spc="-5" dirty="0">
                <a:solidFill>
                  <a:schemeClr val="bg1"/>
                </a:solidFill>
                <a:effectLst/>
                <a:latin typeface="Times New Roman" panose="02020603050405020304" pitchFamily="18" charset="0"/>
                <a:ea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rPr>
              <a:t>successfully.</a:t>
            </a:r>
            <a:br>
              <a:rPr lang="en-US" sz="1600" b="1" dirty="0">
                <a:solidFill>
                  <a:schemeClr val="bg1"/>
                </a:solidFill>
                <a:latin typeface="Times New Roman" panose="02020603050405020304" pitchFamily="18" charset="0"/>
                <a:cs typeface="Times New Roman" panose="02020603050405020304" pitchFamily="18" charset="0"/>
              </a:rPr>
            </a:br>
            <a:br>
              <a:rPr lang="en-US" sz="2800" b="1" dirty="0">
                <a:solidFill>
                  <a:schemeClr val="bg1"/>
                </a:solidFill>
                <a:latin typeface="Times New Roman" panose="02020603050405020304" pitchFamily="18" charset="0"/>
                <a:cs typeface="Times New Roman" panose="02020603050405020304" pitchFamily="18" charset="0"/>
              </a:rPr>
            </a:br>
            <a:r>
              <a:rPr lang="en-US" sz="2800" b="1" dirty="0">
                <a:solidFill>
                  <a:schemeClr val="bg1"/>
                </a:solidFill>
                <a:latin typeface="Times New Roman" panose="02020603050405020304" pitchFamily="18" charset="0"/>
                <a:cs typeface="Times New Roman" panose="02020603050405020304" pitchFamily="18" charset="0"/>
              </a:rPr>
              <a:t>	</a:t>
            </a:r>
          </a:p>
        </p:txBody>
      </p:sp>
      <p:sp useBgFill="1">
        <p:nvSpPr>
          <p:cNvPr id="41" name="Freeform: Shape 40">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pic>
        <p:nvPicPr>
          <p:cNvPr id="5" name="Picture 4">
            <a:extLst>
              <a:ext uri="{FF2B5EF4-FFF2-40B4-BE49-F238E27FC236}">
                <a16:creationId xmlns:a16="http://schemas.microsoft.com/office/drawing/2014/main" id="{B586ABCD-7004-1F4E-06F3-BF82468DFB3C}"/>
              </a:ext>
            </a:extLst>
          </p:cNvPr>
          <p:cNvPicPr>
            <a:picLocks noChangeAspect="1"/>
          </p:cNvPicPr>
          <p:nvPr/>
        </p:nvPicPr>
        <p:blipFill>
          <a:blip r:embed="rId3">
            <a:alphaModFix/>
          </a:blip>
          <a:stretch>
            <a:fillRect/>
          </a:stretch>
        </p:blipFill>
        <p:spPr>
          <a:xfrm>
            <a:off x="6334125" y="0"/>
            <a:ext cx="4400550" cy="2809875"/>
          </a:xfrm>
          <a:prstGeom prst="rect">
            <a:avLst/>
          </a:prstGeom>
          <a:ln>
            <a:noFill/>
          </a:ln>
          <a:effectLst>
            <a:softEdge rad="112500"/>
          </a:effectLst>
        </p:spPr>
      </p:pic>
      <p:pic>
        <p:nvPicPr>
          <p:cNvPr id="8" name="Picture 7">
            <a:extLst>
              <a:ext uri="{FF2B5EF4-FFF2-40B4-BE49-F238E27FC236}">
                <a16:creationId xmlns:a16="http://schemas.microsoft.com/office/drawing/2014/main" id="{785232B0-F15D-FB8E-AFEC-07A8E823E402}"/>
              </a:ext>
            </a:extLst>
          </p:cNvPr>
          <p:cNvPicPr>
            <a:picLocks noChangeAspect="1"/>
          </p:cNvPicPr>
          <p:nvPr/>
        </p:nvPicPr>
        <p:blipFill>
          <a:blip r:embed="rId4"/>
          <a:stretch>
            <a:fillRect/>
          </a:stretch>
        </p:blipFill>
        <p:spPr>
          <a:xfrm>
            <a:off x="4622374" y="2362200"/>
            <a:ext cx="1924050" cy="1924050"/>
          </a:xfrm>
          <a:prstGeom prst="rect">
            <a:avLst/>
          </a:prstGeom>
          <a:ln>
            <a:noFill/>
          </a:ln>
          <a:effectLst>
            <a:softEdge rad="112500"/>
          </a:effectLst>
        </p:spPr>
      </p:pic>
      <p:pic>
        <p:nvPicPr>
          <p:cNvPr id="10" name="Picture 9">
            <a:extLst>
              <a:ext uri="{FF2B5EF4-FFF2-40B4-BE49-F238E27FC236}">
                <a16:creationId xmlns:a16="http://schemas.microsoft.com/office/drawing/2014/main" id="{D7BD2A21-F1FD-4E86-D863-1553ED31C75B}"/>
              </a:ext>
            </a:extLst>
          </p:cNvPr>
          <p:cNvPicPr>
            <a:picLocks noChangeAspect="1"/>
          </p:cNvPicPr>
          <p:nvPr/>
        </p:nvPicPr>
        <p:blipFill>
          <a:blip r:embed="rId5"/>
          <a:stretch>
            <a:fillRect/>
          </a:stretch>
        </p:blipFill>
        <p:spPr>
          <a:xfrm>
            <a:off x="6402054" y="2460626"/>
            <a:ext cx="3810000" cy="1587500"/>
          </a:xfrm>
          <a:prstGeom prst="rect">
            <a:avLst/>
          </a:prstGeom>
          <a:ln>
            <a:noFill/>
          </a:ln>
          <a:effectLst>
            <a:softEdge rad="112500"/>
          </a:effectLst>
        </p:spPr>
      </p:pic>
      <p:pic>
        <p:nvPicPr>
          <p:cNvPr id="14" name="Picture 13">
            <a:extLst>
              <a:ext uri="{FF2B5EF4-FFF2-40B4-BE49-F238E27FC236}">
                <a16:creationId xmlns:a16="http://schemas.microsoft.com/office/drawing/2014/main" id="{BA555E1C-A389-1C7D-A214-617EB95C90BD}"/>
              </a:ext>
            </a:extLst>
          </p:cNvPr>
          <p:cNvPicPr>
            <a:picLocks noChangeAspect="1"/>
          </p:cNvPicPr>
          <p:nvPr/>
        </p:nvPicPr>
        <p:blipFill>
          <a:blip r:embed="rId6"/>
          <a:stretch>
            <a:fillRect/>
          </a:stretch>
        </p:blipFill>
        <p:spPr>
          <a:xfrm>
            <a:off x="10279983" y="2292351"/>
            <a:ext cx="1779680" cy="1924050"/>
          </a:xfrm>
          <a:prstGeom prst="rect">
            <a:avLst/>
          </a:prstGeom>
          <a:ln>
            <a:noFill/>
          </a:ln>
          <a:effectLst>
            <a:softEdge rad="112500"/>
          </a:effectLst>
        </p:spPr>
      </p:pic>
      <p:pic>
        <p:nvPicPr>
          <p:cNvPr id="16" name="Picture 15">
            <a:extLst>
              <a:ext uri="{FF2B5EF4-FFF2-40B4-BE49-F238E27FC236}">
                <a16:creationId xmlns:a16="http://schemas.microsoft.com/office/drawing/2014/main" id="{B1C96A1E-128B-8271-CDA4-56A587B324F7}"/>
              </a:ext>
            </a:extLst>
          </p:cNvPr>
          <p:cNvPicPr>
            <a:picLocks noChangeAspect="1"/>
          </p:cNvPicPr>
          <p:nvPr/>
        </p:nvPicPr>
        <p:blipFill>
          <a:blip r:embed="rId7"/>
          <a:stretch>
            <a:fillRect/>
          </a:stretch>
        </p:blipFill>
        <p:spPr>
          <a:xfrm>
            <a:off x="6115050" y="4216401"/>
            <a:ext cx="4838700" cy="1950724"/>
          </a:xfrm>
          <a:prstGeom prst="rect">
            <a:avLst/>
          </a:prstGeom>
          <a:ln>
            <a:noFill/>
          </a:ln>
          <a:effectLst>
            <a:softEdge rad="112500"/>
          </a:effectLst>
        </p:spPr>
      </p:pic>
    </p:spTree>
    <p:extLst>
      <p:ext uri="{BB962C8B-B14F-4D97-AF65-F5344CB8AC3E}">
        <p14:creationId xmlns:p14="http://schemas.microsoft.com/office/powerpoint/2010/main" val="412162268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108E5-525F-F3E1-4E0D-4F454DA64B6E}"/>
              </a:ext>
            </a:extLst>
          </p:cNvPr>
          <p:cNvSpPr>
            <a:spLocks noGrp="1"/>
          </p:cNvSpPr>
          <p:nvPr>
            <p:ph type="title"/>
          </p:nvPr>
        </p:nvSpPr>
        <p:spPr>
          <a:xfrm>
            <a:off x="114302" y="609599"/>
            <a:ext cx="6282266" cy="1456267"/>
          </a:xfrm>
        </p:spPr>
        <p:txBody>
          <a:bodyPr>
            <a:normAutofit/>
          </a:bodyPr>
          <a:lstStyle/>
          <a:p>
            <a:pPr lvl="0"/>
            <a:r>
              <a:rPr lang="en-US" b="0" dirty="0">
                <a:latin typeface="Times New Roman" panose="02020603050405020304" pitchFamily="18" charset="0"/>
                <a:cs typeface="Times New Roman" panose="02020603050405020304" pitchFamily="18" charset="0"/>
              </a:rPr>
              <a:t>Results and Discussion</a:t>
            </a:r>
          </a:p>
        </p:txBody>
      </p:sp>
      <p:graphicFrame>
        <p:nvGraphicFramePr>
          <p:cNvPr id="5" name="Content Placeholder 2">
            <a:extLst>
              <a:ext uri="{FF2B5EF4-FFF2-40B4-BE49-F238E27FC236}">
                <a16:creationId xmlns:a16="http://schemas.microsoft.com/office/drawing/2014/main" id="{A5001BD0-96E8-4AAA-FCAB-CD86005A7AE5}"/>
              </a:ext>
            </a:extLst>
          </p:cNvPr>
          <p:cNvGraphicFramePr>
            <a:graphicFrameLocks noGrp="1"/>
          </p:cNvGraphicFramePr>
          <p:nvPr>
            <p:ph idx="1"/>
            <p:extLst>
              <p:ext uri="{D42A27DB-BD31-4B8C-83A1-F6EECF244321}">
                <p14:modId xmlns:p14="http://schemas.microsoft.com/office/powerpoint/2010/main" val="3277541046"/>
              </p:ext>
            </p:extLst>
          </p:nvPr>
        </p:nvGraphicFramePr>
        <p:xfrm>
          <a:off x="114302" y="2142066"/>
          <a:ext cx="6282266" cy="3649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74F4FFAA-17FD-E3CA-66FD-905C9344B803}"/>
              </a:ext>
            </a:extLst>
          </p:cNvPr>
          <p:cNvSpPr txBox="1"/>
          <p:nvPr/>
        </p:nvSpPr>
        <p:spPr>
          <a:xfrm>
            <a:off x="114302" y="2413337"/>
            <a:ext cx="6383868" cy="2031325"/>
          </a:xfrm>
          <a:prstGeom prst="rect">
            <a:avLst/>
          </a:prstGeom>
          <a:noFill/>
        </p:spPr>
        <p:txBody>
          <a:bodyPr wrap="square" rtlCol="0">
            <a:spAutoFit/>
          </a:bodyPr>
          <a:lstStyle/>
          <a:p>
            <a:r>
              <a:rPr lang="en-US" dirty="0"/>
              <a:t>we can see that the simulation logic and condition matched properly. It will going to be a great solution with a cheap cost for our farmers. There is no error in the simulation but also have some limitation of time , fund regarding software or research opportunities. So we can easily say that the objective or goal of the simulation work is proved.</a:t>
            </a:r>
          </a:p>
          <a:p>
            <a:endParaRPr lang="en-US" dirty="0"/>
          </a:p>
        </p:txBody>
      </p:sp>
      <p:pic>
        <p:nvPicPr>
          <p:cNvPr id="6" name="Picture 5">
            <a:extLst>
              <a:ext uri="{FF2B5EF4-FFF2-40B4-BE49-F238E27FC236}">
                <a16:creationId xmlns:a16="http://schemas.microsoft.com/office/drawing/2014/main" id="{A5838BBC-F49A-42A4-1835-575427B642C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300" b="99450" l="874" r="98656">
                        <a14:foregroundMark x1="31317" y1="20550" x2="48925" y2="12750"/>
                        <a14:foregroundMark x1="48925" y1="12750" x2="46237" y2="13700"/>
                        <a14:foregroundMark x1="42809" y1="15750" x2="28965" y2="17900"/>
                        <a14:foregroundMark x1="28965" y1="17900" x2="44556" y2="24350"/>
                        <a14:foregroundMark x1="44556" y1="24350" x2="44556" y2="31600"/>
                        <a14:foregroundMark x1="44556" y1="31600" x2="55981" y2="35550"/>
                        <a14:foregroundMark x1="55981" y1="35550" x2="55981" y2="35550"/>
                        <a14:foregroundMark x1="53965" y1="25200" x2="82527" y2="19650"/>
                        <a14:foregroundMark x1="82527" y1="19650" x2="72648" y2="18150"/>
                        <a14:foregroundMark x1="72648" y1="18150" x2="54704" y2="11250"/>
                        <a14:foregroundMark x1="54704" y1="11250" x2="45228" y2="3400"/>
                        <a14:foregroundMark x1="45228" y1="3400" x2="33602" y2="2400"/>
                        <a14:foregroundMark x1="69422" y1="19050" x2="81788" y2="26150"/>
                        <a14:foregroundMark x1="81788" y1="26150" x2="73454" y2="31100"/>
                        <a14:foregroundMark x1="73454" y1="31100" x2="91599" y2="29900"/>
                        <a14:foregroundMark x1="91599" y1="29900" x2="78629" y2="8100"/>
                        <a14:foregroundMark x1="78629" y1="8100" x2="71909" y2="6500"/>
                        <a14:foregroundMark x1="86089" y1="73700" x2="90726" y2="67500"/>
                        <a14:foregroundMark x1="90726" y1="67500" x2="82191" y2="60200"/>
                        <a14:foregroundMark x1="82191" y1="60200" x2="93280" y2="25950"/>
                        <a14:foregroundMark x1="93280" y1="25950" x2="91667" y2="17950"/>
                        <a14:foregroundMark x1="91667" y1="17950" x2="75806" y2="8950"/>
                        <a14:foregroundMark x1="75806" y1="8950" x2="73387" y2="12200"/>
                        <a14:foregroundMark x1="92540" y1="45000" x2="94422" y2="55600"/>
                        <a14:foregroundMark x1="94422" y1="55600" x2="97513" y2="53900"/>
                        <a14:foregroundMark x1="67944" y1="34450" x2="76075" y2="40100"/>
                        <a14:foregroundMark x1="76075" y1="40100" x2="66599" y2="32750"/>
                        <a14:foregroundMark x1="66599" y1="32750" x2="76142" y2="37800"/>
                        <a14:foregroundMark x1="76142" y1="37800" x2="76142" y2="37600"/>
                        <a14:foregroundMark x1="94086" y1="62050" x2="97043" y2="69250"/>
                        <a14:foregroundMark x1="97043" y1="69250" x2="98790" y2="67600"/>
                        <a14:foregroundMark x1="62702" y1="27400" x2="73454" y2="31300"/>
                        <a14:foregroundMark x1="73454" y1="31300" x2="68683" y2="30750"/>
                        <a14:foregroundMark x1="91801" y1="5000" x2="76882" y2="8900"/>
                        <a14:foregroundMark x1="76882" y1="8900" x2="78629" y2="9450"/>
                        <a14:foregroundMark x1="12903" y1="5000" x2="21237" y2="16900"/>
                        <a14:foregroundMark x1="21237" y1="16900" x2="10753" y2="12550"/>
                        <a14:foregroundMark x1="10753" y1="12550" x2="25336" y2="27800"/>
                        <a14:foregroundMark x1="25336" y1="27800" x2="29368" y2="25750"/>
                        <a14:foregroundMark x1="26344" y1="7400" x2="35215" y2="10000"/>
                        <a14:foregroundMark x1="35215" y1="10000" x2="30309" y2="10550"/>
                        <a14:foregroundMark x1="8199" y1="2050" x2="4099" y2="8650"/>
                        <a14:foregroundMark x1="4099" y1="8650" x2="7460" y2="36200"/>
                        <a14:foregroundMark x1="7460" y1="36200" x2="8199" y2="34800"/>
                        <a14:foregroundMark x1="3696" y1="4050" x2="874" y2="12800"/>
                        <a14:foregroundMark x1="874" y1="12800" x2="2487" y2="79250"/>
                        <a14:foregroundMark x1="69153" y1="90950" x2="51411" y2="98050"/>
                        <a14:foregroundMark x1="51411" y1="98050" x2="23118" y2="96400"/>
                        <a14:foregroundMark x1="23118" y1="96400" x2="7661" y2="99450"/>
                        <a14:foregroundMark x1="23589" y1="51650" x2="21102" y2="61650"/>
                        <a14:foregroundMark x1="17137" y1="84250" x2="18414" y2="91850"/>
                        <a14:foregroundMark x1="65927" y1="1300" x2="74933" y2="4750"/>
                        <a14:foregroundMark x1="74933" y1="4750" x2="89315" y2="5350"/>
                        <a14:foregroundMark x1="89315" y1="5350" x2="95027" y2="13600"/>
                        <a14:foregroundMark x1="95027" y1="13600" x2="95027" y2="15000"/>
                        <a14:foregroundMark x1="81116" y1="47050" x2="83871" y2="42800"/>
                        <a14:backgroundMark x1="80645" y1="83900" x2="86962" y2="78800"/>
                        <a14:backgroundMark x1="86962" y1="78800" x2="98723" y2="79150"/>
                        <a14:backgroundMark x1="98723" y1="79150" x2="99798" y2="97200"/>
                        <a14:backgroundMark x1="99798" y1="97200" x2="79368" y2="99450"/>
                        <a14:backgroundMark x1="79368" y1="99450" x2="76210" y2="89950"/>
                        <a14:backgroundMark x1="76210" y1="89950" x2="91062" y2="86800"/>
                        <a14:backgroundMark x1="91062" y1="86800" x2="95699" y2="95300"/>
                        <a14:backgroundMark x1="95699" y1="95300" x2="82728" y2="98100"/>
                        <a14:backgroundMark x1="82728" y1="98100" x2="80376" y2="94800"/>
                      </a14:backgroundRemoval>
                    </a14:imgEffect>
                  </a14:imgLayer>
                </a14:imgProps>
              </a:ext>
            </a:extLst>
          </a:blip>
          <a:stretch>
            <a:fillRect/>
          </a:stretch>
        </p:blipFill>
        <p:spPr>
          <a:xfrm>
            <a:off x="6498168" y="0"/>
            <a:ext cx="2849030" cy="38293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A61AB6CC-EEF2-DF06-7FF7-C6E5209E745D}"/>
              </a:ext>
            </a:extLst>
          </p:cNvPr>
          <p:cNvPicPr>
            <a:picLocks noChangeAspect="1"/>
          </p:cNvPicPr>
          <p:nvPr/>
        </p:nvPicPr>
        <p:blipFill>
          <a:blip r:embed="rId10"/>
          <a:stretch>
            <a:fillRect/>
          </a:stretch>
        </p:blipFill>
        <p:spPr>
          <a:xfrm>
            <a:off x="9228669" y="2529991"/>
            <a:ext cx="2849029" cy="38293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Graphic 9" descr="Arrow: Rotate right with solid fill">
            <a:extLst>
              <a:ext uri="{FF2B5EF4-FFF2-40B4-BE49-F238E27FC236}">
                <a16:creationId xmlns:a16="http://schemas.microsoft.com/office/drawing/2014/main" id="{B63C8A30-7DCA-D705-F08E-B6050EA6DC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63100" y="1498937"/>
            <a:ext cx="914400" cy="914400"/>
          </a:xfrm>
          <a:prstGeom prst="rect">
            <a:avLst/>
          </a:prstGeom>
        </p:spPr>
      </p:pic>
    </p:spTree>
    <p:extLst>
      <p:ext uri="{BB962C8B-B14F-4D97-AF65-F5344CB8AC3E}">
        <p14:creationId xmlns:p14="http://schemas.microsoft.com/office/powerpoint/2010/main" val="2627647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2.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3837</TotalTime>
  <Words>1301</Words>
  <Application>Microsoft Office PowerPoint</Application>
  <PresentationFormat>Widescreen</PresentationFormat>
  <Paragraphs>62</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Calibri</vt:lpstr>
      <vt:lpstr>Calibri Light</vt:lpstr>
      <vt:lpstr>Times New Roman</vt:lpstr>
      <vt:lpstr>Celestial</vt:lpstr>
      <vt:lpstr>PowerPoint Presentation</vt:lpstr>
      <vt:lpstr>   “Arduino based Automated Irrigation system Monitoring ”   </vt:lpstr>
      <vt:lpstr>States of this presentation</vt:lpstr>
      <vt:lpstr>Introduction :  </vt:lpstr>
      <vt:lpstr>Abstract</vt:lpstr>
      <vt:lpstr>Literature Review: : </vt:lpstr>
      <vt:lpstr>Basic Idea of The Project</vt:lpstr>
      <vt:lpstr>Software Implementation For Smart Irrigation System  In the simulation part we use proteus 8 professional software and Arduino for code generation and running. First of all we take all the component as necessary and then implement the circuit as follow in the figure. After implementing the circuit we write down the code in the Arduino and compiled i. After compiled successfully then we put it on the proteus. In the mean time we locate the Hex file in our c drive and copy the link and put the file link in the Arduino board. Secondly in the similar process from the library we add soil moisture sensor hex file and run the simulation successfully. Thus our condition and logic behind of the project is working successfully.   </vt:lpstr>
      <vt:lpstr>Results and Discussion</vt:lpstr>
      <vt:lpstr>Future Work</vt:lpstr>
      <vt:lpstr>Challenges and Limitation </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Digital electronics Group  Presentation</dc:title>
  <dc:creator>Fahim Zawad</dc:creator>
  <cp:lastModifiedBy>SUBRATA DAS</cp:lastModifiedBy>
  <cp:revision>36</cp:revision>
  <dcterms:created xsi:type="dcterms:W3CDTF">2022-04-16T10:40:42Z</dcterms:created>
  <dcterms:modified xsi:type="dcterms:W3CDTF">2022-08-12T17:01:51Z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